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322" r:id="rId5"/>
    <p:sldId id="257" r:id="rId6"/>
    <p:sldId id="274" r:id="rId7"/>
    <p:sldId id="259" r:id="rId8"/>
    <p:sldId id="260" r:id="rId9"/>
    <p:sldId id="263" r:id="rId10"/>
    <p:sldId id="265" r:id="rId11"/>
    <p:sldId id="266" r:id="rId12"/>
    <p:sldId id="269" r:id="rId13"/>
    <p:sldId id="270" r:id="rId14"/>
  </p:sldIdLst>
  <p:sldSz cx="18288000" cy="10287000"/>
  <p:notesSz cx="6858000" cy="9144000"/>
  <p:embeddedFontLst>
    <p:embeddedFont>
      <p:font typeface="Arial Bold" panose="020B0802020202020204" pitchFamily="34" charset="77"/>
      <p:regular r:id="rId16"/>
      <p:bold r:id="rId17"/>
    </p:embeddedFont>
    <p:embeddedFont>
      <p:font typeface="Cooper Hewitt" pitchFamily="2" charset="77"/>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9ED"/>
    <a:srgbClr val="FAA146"/>
    <a:srgbClr val="015186"/>
    <a:srgbClr val="1E31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6" autoAdjust="0"/>
    <p:restoredTop sz="94521" autoAdjust="0"/>
  </p:normalViewPr>
  <p:slideViewPr>
    <p:cSldViewPr>
      <p:cViewPr varScale="1">
        <p:scale>
          <a:sx n="80" d="100"/>
          <a:sy n="80" d="100"/>
        </p:scale>
        <p:origin x="3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2B398-6305-DB45-BE1A-29E57BE99AA7}" type="datetimeFigureOut">
              <a:rPr lang="en-US" smtClean="0"/>
              <a:t>6/2/25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3C46E-6102-CE47-BE66-CFD043DFC4AB}" type="slidenum">
              <a:rPr lang="en-US" smtClean="0"/>
              <a:t>‹#›</a:t>
            </a:fld>
            <a:endParaRPr lang="en-US"/>
          </a:p>
        </p:txBody>
      </p:sp>
    </p:spTree>
    <p:extLst>
      <p:ext uri="{BB962C8B-B14F-4D97-AF65-F5344CB8AC3E}">
        <p14:creationId xmlns:p14="http://schemas.microsoft.com/office/powerpoint/2010/main" val="47292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88F4-5728-F95E-B18C-7DE133A17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F0B75-316C-1412-ECD1-A37B081F6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4A8EC-510E-96F5-FFBC-247E8EEE47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7764D4-07CF-A170-C47A-EA68E76D95D6}"/>
              </a:ext>
            </a:extLst>
          </p:cNvPr>
          <p:cNvSpPr>
            <a:spLocks noGrp="1"/>
          </p:cNvSpPr>
          <p:nvPr>
            <p:ph type="sldNum" sz="quarter" idx="5"/>
          </p:nvPr>
        </p:nvSpPr>
        <p:spPr/>
        <p:txBody>
          <a:bodyPr/>
          <a:lstStyle/>
          <a:p>
            <a:fld id="{9E153786-AFB4-4A60-954A-34BB6742A54D}" type="slidenum">
              <a:rPr lang="en-US" smtClean="0"/>
              <a:t>3</a:t>
            </a:fld>
            <a:endParaRPr lang="en-US"/>
          </a:p>
        </p:txBody>
      </p:sp>
    </p:spTree>
    <p:extLst>
      <p:ext uri="{BB962C8B-B14F-4D97-AF65-F5344CB8AC3E}">
        <p14:creationId xmlns:p14="http://schemas.microsoft.com/office/powerpoint/2010/main" val="16349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3C46E-6102-CE47-BE66-CFD043DFC4AB}" type="slidenum">
              <a:rPr lang="en-US" smtClean="0"/>
              <a:t>4</a:t>
            </a:fld>
            <a:endParaRPr lang="en-US"/>
          </a:p>
        </p:txBody>
      </p:sp>
    </p:spTree>
    <p:extLst>
      <p:ext uri="{BB962C8B-B14F-4D97-AF65-F5344CB8AC3E}">
        <p14:creationId xmlns:p14="http://schemas.microsoft.com/office/powerpoint/2010/main" val="24351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3C46E-6102-CE47-BE66-CFD043DFC4AB}" type="slidenum">
              <a:rPr lang="en-US" smtClean="0"/>
              <a:t>8</a:t>
            </a:fld>
            <a:endParaRPr lang="en-US"/>
          </a:p>
        </p:txBody>
      </p:sp>
    </p:spTree>
    <p:extLst>
      <p:ext uri="{BB962C8B-B14F-4D97-AF65-F5344CB8AC3E}">
        <p14:creationId xmlns:p14="http://schemas.microsoft.com/office/powerpoint/2010/main" val="324107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image" Target="../media/image21.jpeg"/><Relationship Id="rId16" Type="http://schemas.openxmlformats.org/officeDocument/2006/relationships/image" Target="../media/image35.sv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jpeg"/><Relationship Id="rId19" Type="http://schemas.openxmlformats.org/officeDocument/2006/relationships/image" Target="../media/image9.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0.jpeg"/><Relationship Id="rId4" Type="http://schemas.openxmlformats.org/officeDocument/2006/relationships/image" Target="../media/image19.sv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17.jpeg"/><Relationship Id="rId21" Type="http://schemas.openxmlformats.org/officeDocument/2006/relationships/image" Target="../media/image58.sv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image" Target="../media/image53.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8.png"/><Relationship Id="rId24" Type="http://schemas.openxmlformats.org/officeDocument/2006/relationships/image" Target="../media/image41.png"/><Relationship Id="rId5" Type="http://schemas.openxmlformats.org/officeDocument/2006/relationships/image" Target="../media/image19.sv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18.pn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16330"/>
            <a:ext cx="8033966" cy="10287000"/>
          </a:xfrm>
          <a:custGeom>
            <a:avLst/>
            <a:gdLst/>
            <a:ahLst/>
            <a:cxnLst/>
            <a:rect l="l" t="t" r="r" b="b"/>
            <a:pathLst>
              <a:path w="14010533" h="14061667">
                <a:moveTo>
                  <a:pt x="0" y="0"/>
                </a:moveTo>
                <a:lnTo>
                  <a:pt x="14010534" y="0"/>
                </a:lnTo>
                <a:lnTo>
                  <a:pt x="14010534" y="14061666"/>
                </a:lnTo>
                <a:lnTo>
                  <a:pt x="0" y="14061666"/>
                </a:lnTo>
                <a:lnTo>
                  <a:pt x="0" y="0"/>
                </a:lnTo>
                <a:close/>
              </a:path>
            </a:pathLst>
          </a:custGeom>
          <a:blipFill>
            <a:blip r:embed="rId2">
              <a:alphaModFix amt="30000"/>
            </a:blip>
            <a:stretch>
              <a:fillRect l="-74392" t="-7686" b="-29008"/>
            </a:stretch>
          </a:blipFill>
        </p:spPr>
        <p:txBody>
          <a:bodyPr/>
          <a:lstStyle/>
          <a:p>
            <a:endParaRPr lang="en-US" dirty="0"/>
          </a:p>
        </p:txBody>
      </p:sp>
      <p:grpSp>
        <p:nvGrpSpPr>
          <p:cNvPr id="3" name="Group 3"/>
          <p:cNvGrpSpPr>
            <a:grpSpLocks noGrp="1" noUngrp="1" noRot="1" noMove="1" noResize="1"/>
          </p:cNvGrpSpPr>
          <p:nvPr/>
        </p:nvGrpSpPr>
        <p:grpSpPr>
          <a:xfrm>
            <a:off x="7158324" y="0"/>
            <a:ext cx="11129676" cy="10287000"/>
            <a:chOff x="0" y="0"/>
            <a:chExt cx="14839567" cy="13716000"/>
          </a:xfrm>
        </p:grpSpPr>
        <p:pic>
          <p:nvPicPr>
            <p:cNvPr id="4" name="Picture 4"/>
            <p:cNvPicPr>
              <a:picLocks noGrp="1" noRot="1" noChangeAspect="1" noMove="1" noResize="1" noEditPoints="1" noAdjustHandles="1" noChangeArrowheads="1" noChangeShapeType="1" noCrop="1"/>
            </p:cNvPicPr>
            <p:nvPr/>
          </p:nvPicPr>
          <p:blipFill>
            <a:blip r:embed="rId3"/>
            <a:srcRect l="23578" r="19900" b="21539"/>
            <a:stretch>
              <a:fillRect/>
            </a:stretch>
          </p:blipFill>
          <p:spPr>
            <a:xfrm>
              <a:off x="0" y="0"/>
              <a:ext cx="14839567" cy="13716000"/>
            </a:xfrm>
            <a:prstGeom prst="rect">
              <a:avLst/>
            </a:prstGeom>
          </p:spPr>
        </p:pic>
      </p:grpSp>
      <p:grpSp>
        <p:nvGrpSpPr>
          <p:cNvPr id="5" name="Group 5"/>
          <p:cNvGrpSpPr>
            <a:grpSpLocks noGrp="1" noUngrp="1" noRot="1" noMove="1" noResize="1"/>
          </p:cNvGrpSpPr>
          <p:nvPr/>
        </p:nvGrpSpPr>
        <p:grpSpPr>
          <a:xfrm rot="5400000">
            <a:off x="7650413" y="-334259"/>
            <a:ext cx="10145501" cy="11129676"/>
            <a:chOff x="0" y="0"/>
            <a:chExt cx="2672066" cy="2931273"/>
          </a:xfrm>
        </p:grpSpPr>
        <p:sp>
          <p:nvSpPr>
            <p:cNvPr id="6" name="Freeform 6"/>
            <p:cNvSpPr>
              <a:spLocks noGrp="1" noRot="1" noMove="1" noResize="1" noEditPoints="1" noAdjustHandles="1" noChangeArrowheads="1" noChangeShapeType="1"/>
            </p:cNvSpPr>
            <p:nvPr/>
          </p:nvSpPr>
          <p:spPr>
            <a:xfrm>
              <a:off x="0" y="0"/>
              <a:ext cx="2672066" cy="2931273"/>
            </a:xfrm>
            <a:custGeom>
              <a:avLst/>
              <a:gdLst/>
              <a:ahLst/>
              <a:cxnLst/>
              <a:rect l="l" t="t" r="r" b="b"/>
              <a:pathLst>
                <a:path w="2672066" h="2931273">
                  <a:moveTo>
                    <a:pt x="0" y="0"/>
                  </a:moveTo>
                  <a:lnTo>
                    <a:pt x="2672066" y="0"/>
                  </a:lnTo>
                  <a:lnTo>
                    <a:pt x="2672066" y="2931273"/>
                  </a:lnTo>
                  <a:lnTo>
                    <a:pt x="0" y="2931273"/>
                  </a:lnTo>
                  <a:close/>
                </a:path>
              </a:pathLst>
            </a:custGeom>
            <a:gradFill rotWithShape="1">
              <a:gsLst>
                <a:gs pos="0">
                  <a:srgbClr val="000000">
                    <a:alpha val="0"/>
                  </a:srgbClr>
                </a:gs>
                <a:gs pos="50000">
                  <a:srgbClr val="000000">
                    <a:alpha val="16790"/>
                  </a:srgbClr>
                </a:gs>
                <a:gs pos="100000">
                  <a:srgbClr val="000000">
                    <a:alpha val="73000"/>
                  </a:srgbClr>
                </a:gs>
              </a:gsLst>
              <a:lin ang="0"/>
            </a:gra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0" y="-38100"/>
              <a:ext cx="2672066" cy="2969373"/>
            </a:xfrm>
            <a:prstGeom prst="rect">
              <a:avLst/>
            </a:prstGeom>
          </p:spPr>
          <p:txBody>
            <a:bodyPr lIns="50800" tIns="50800" rIns="50800" bIns="50800" rtlCol="0" anchor="ctr"/>
            <a:lstStyle/>
            <a:p>
              <a:pPr algn="ctr">
                <a:lnSpc>
                  <a:spcPts val="1759"/>
                </a:lnSpc>
              </a:pPr>
              <a:endParaRPr/>
            </a:p>
          </p:txBody>
        </p:sp>
      </p:grpSp>
      <p:sp>
        <p:nvSpPr>
          <p:cNvPr id="8" name="AutoShape 8"/>
          <p:cNvSpPr>
            <a:spLocks noGrp="1" noRot="1" noMove="1" noResize="1" noEditPoints="1" noAdjustHandles="1" noChangeArrowheads="1" noChangeShapeType="1"/>
          </p:cNvSpPr>
          <p:nvPr/>
        </p:nvSpPr>
        <p:spPr>
          <a:xfrm>
            <a:off x="1028700" y="9244012"/>
            <a:ext cx="20758200" cy="14288"/>
          </a:xfrm>
          <a:prstGeom prst="line">
            <a:avLst/>
          </a:prstGeom>
          <a:ln w="28575" cap="rnd">
            <a:solidFill>
              <a:srgbClr val="FFFFFF"/>
            </a:solidFill>
            <a:prstDash val="solid"/>
            <a:headEnd type="none" w="sm" len="sm"/>
            <a:tailEnd type="none" w="sm" len="sm"/>
          </a:ln>
        </p:spPr>
        <p:txBody>
          <a:bodyPr/>
          <a:lstStyle/>
          <a:p>
            <a:endParaRPr lang="en-US"/>
          </a:p>
        </p:txBody>
      </p:sp>
      <p:sp>
        <p:nvSpPr>
          <p:cNvPr id="9" name="AutoShape 9"/>
          <p:cNvSpPr>
            <a:spLocks noGrp="1" noRot="1" noMove="1" noResize="1" noEditPoints="1" noAdjustHandles="1" noChangeArrowheads="1" noChangeShapeType="1"/>
          </p:cNvSpPr>
          <p:nvPr/>
        </p:nvSpPr>
        <p:spPr>
          <a:xfrm>
            <a:off x="1028700" y="4415383"/>
            <a:ext cx="2261045" cy="0"/>
          </a:xfrm>
          <a:prstGeom prst="line">
            <a:avLst/>
          </a:prstGeom>
          <a:ln w="104775" cap="rnd">
            <a:solidFill>
              <a:srgbClr val="FFFFFF"/>
            </a:solidFill>
            <a:prstDash val="solid"/>
            <a:headEnd type="none" w="sm" len="sm"/>
            <a:tailEnd type="none" w="sm" len="sm"/>
          </a:ln>
        </p:spPr>
        <p:txBody>
          <a:bodyPr/>
          <a:lstStyle/>
          <a:p>
            <a:endParaRPr lang="en-US"/>
          </a:p>
        </p:txBody>
      </p:sp>
      <p:sp>
        <p:nvSpPr>
          <p:cNvPr id="10" name="Freeform 10"/>
          <p:cNvSpPr>
            <a:spLocks noGrp="1" noRot="1" noMove="1" noResize="1" noEditPoints="1" noAdjustHandles="1" noChangeArrowheads="1" noChangeShapeType="1"/>
          </p:cNvSpPr>
          <p:nvPr/>
        </p:nvSpPr>
        <p:spPr>
          <a:xfrm>
            <a:off x="1028700" y="7537185"/>
            <a:ext cx="2868128" cy="1418420"/>
          </a:xfrm>
          <a:custGeom>
            <a:avLst/>
            <a:gdLst/>
            <a:ahLst/>
            <a:cxnLst/>
            <a:rect l="l" t="t" r="r" b="b"/>
            <a:pathLst>
              <a:path w="2868128" h="1418420">
                <a:moveTo>
                  <a:pt x="0" y="0"/>
                </a:moveTo>
                <a:lnTo>
                  <a:pt x="2868128" y="0"/>
                </a:lnTo>
                <a:lnTo>
                  <a:pt x="2868128" y="1418420"/>
                </a:lnTo>
                <a:lnTo>
                  <a:pt x="0" y="1418420"/>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866775" y="1418467"/>
            <a:ext cx="11164532" cy="2557431"/>
          </a:xfrm>
          <a:prstGeom prst="rect">
            <a:avLst/>
          </a:prstGeom>
        </p:spPr>
        <p:txBody>
          <a:bodyPr lIns="0" tIns="0" rIns="0" bIns="0" rtlCol="0" anchor="t">
            <a:spAutoFit/>
          </a:bodyPr>
          <a:lstStyle/>
          <a:p>
            <a:pPr algn="l">
              <a:lnSpc>
                <a:spcPts val="9637"/>
              </a:lnSpc>
            </a:pPr>
            <a:r>
              <a:rPr lang="en-US" sz="10475" dirty="0">
                <a:solidFill>
                  <a:srgbClr val="FFFFFF"/>
                </a:solidFill>
                <a:effectLst>
                  <a:outerShdw blurRad="109976" dist="38100" dir="4740000" sx="101388" sy="101388" algn="tl" rotWithShape="0">
                    <a:prstClr val="black">
                      <a:alpha val="40000"/>
                    </a:prstClr>
                  </a:outerShdw>
                </a:effectLst>
                <a:latin typeface="Arial Bold"/>
                <a:ea typeface="Arial Bold"/>
                <a:cs typeface="Arial Bold"/>
                <a:sym typeface="Arial Bold"/>
              </a:rPr>
              <a:t>COMPANY OVERVIEW</a:t>
            </a:r>
          </a:p>
        </p:txBody>
      </p:sp>
      <p:sp>
        <p:nvSpPr>
          <p:cNvPr id="12" name="TextBox 12"/>
          <p:cNvSpPr txBox="1">
            <a:spLocks noGrp="1" noRot="1" noMove="1" noResize="1" noEditPoints="1" noAdjustHandles="1" noChangeArrowheads="1" noChangeShapeType="1"/>
          </p:cNvSpPr>
          <p:nvPr/>
        </p:nvSpPr>
        <p:spPr>
          <a:xfrm>
            <a:off x="1028700" y="9288951"/>
            <a:ext cx="5736256" cy="397032"/>
          </a:xfrm>
          <a:prstGeom prst="rect">
            <a:avLst/>
          </a:prstGeom>
        </p:spPr>
        <p:txBody>
          <a:bodyPr lIns="0" tIns="0" rIns="0" bIns="0" rtlCol="0" anchor="t">
            <a:spAutoFit/>
          </a:bodyPr>
          <a:lstStyle/>
          <a:p>
            <a:pPr algn="l">
              <a:lnSpc>
                <a:spcPts val="3359"/>
              </a:lnSpc>
            </a:pPr>
            <a:r>
              <a:rPr lang="en-US" sz="2400" dirty="0">
                <a:solidFill>
                  <a:srgbClr val="FFFFFF"/>
                </a:solidFill>
                <a:latin typeface="Arial"/>
                <a:ea typeface="Arial"/>
                <a:cs typeface="Arial"/>
                <a:sym typeface="Arial"/>
              </a:rPr>
              <a:t>Your Trusted Atlanta CPA Firm</a:t>
            </a:r>
          </a:p>
        </p:txBody>
      </p:sp>
      <p:sp>
        <p:nvSpPr>
          <p:cNvPr id="13" name="TextBox 13"/>
          <p:cNvSpPr txBox="1">
            <a:spLocks noGrp="1" noRot="1" noMove="1" noResize="1" noEditPoints="1" noAdjustHandles="1" noChangeArrowheads="1" noChangeShapeType="1"/>
          </p:cNvSpPr>
          <p:nvPr/>
        </p:nvSpPr>
        <p:spPr>
          <a:xfrm>
            <a:off x="12193232" y="9399116"/>
            <a:ext cx="5066068" cy="318785"/>
          </a:xfrm>
          <a:prstGeom prst="rect">
            <a:avLst/>
          </a:prstGeom>
        </p:spPr>
        <p:txBody>
          <a:bodyPr lIns="0" tIns="0" rIns="0" bIns="0" rtlCol="0" anchor="t">
            <a:spAutoFit/>
          </a:bodyPr>
          <a:lstStyle/>
          <a:p>
            <a:pPr marL="0" lvl="0" indent="0" algn="r">
              <a:lnSpc>
                <a:spcPts val="2050"/>
              </a:lnSpc>
              <a:spcBef>
                <a:spcPct val="0"/>
              </a:spcBef>
            </a:pPr>
            <a:r>
              <a:rPr lang="en-US" sz="2050">
                <a:solidFill>
                  <a:srgbClr val="FFFFFF"/>
                </a:solidFill>
                <a:latin typeface="Arial"/>
                <a:ea typeface="Arial"/>
                <a:cs typeface="Arial"/>
                <a:sym typeface="Arial"/>
              </a:rPr>
              <a:t>WWW.CKHGROUP.COM</a:t>
            </a:r>
          </a:p>
        </p:txBody>
      </p:sp>
      <p:sp>
        <p:nvSpPr>
          <p:cNvPr id="14" name="TextBox 14"/>
          <p:cNvSpPr txBox="1"/>
          <p:nvPr/>
        </p:nvSpPr>
        <p:spPr>
          <a:xfrm>
            <a:off x="1028700" y="4740910"/>
            <a:ext cx="4971239" cy="719428"/>
          </a:xfrm>
          <a:prstGeom prst="rect">
            <a:avLst/>
          </a:prstGeom>
        </p:spPr>
        <p:txBody>
          <a:bodyPr lIns="0" tIns="0" rIns="0" bIns="0" rtlCol="0" anchor="t">
            <a:spAutoFit/>
          </a:bodyPr>
          <a:lstStyle/>
          <a:p>
            <a:pPr algn="l">
              <a:lnSpc>
                <a:spcPts val="5640"/>
              </a:lnSpc>
            </a:pPr>
            <a:r>
              <a:rPr lang="en-US" sz="4700" dirty="0">
                <a:solidFill>
                  <a:srgbClr val="FFFDFD"/>
                </a:solidFill>
                <a:latin typeface="Arial Bold"/>
                <a:ea typeface="Arial Bold"/>
                <a:cs typeface="Arial Bold"/>
                <a:sym typeface="Arial Bold"/>
              </a:rPr>
              <a:t>Our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1CC4B4AC-9347-C385-63D1-D59DF3AB657C}"/>
              </a:ext>
            </a:extLst>
          </p:cNvPr>
          <p:cNvSpPr>
            <a:spLocks noGrp="1" noRot="1" noMove="1" noResize="1" noEditPoints="1" noAdjustHandles="1" noChangeArrowheads="1" noChangeShapeType="1"/>
          </p:cNvSpPr>
          <p:nvPr/>
        </p:nvSpPr>
        <p:spPr>
          <a:xfrm>
            <a:off x="0" y="16330"/>
            <a:ext cx="8033966" cy="10287000"/>
          </a:xfrm>
          <a:custGeom>
            <a:avLst/>
            <a:gdLst/>
            <a:ahLst/>
            <a:cxnLst/>
            <a:rect l="l" t="t" r="r" b="b"/>
            <a:pathLst>
              <a:path w="14010533" h="14061667">
                <a:moveTo>
                  <a:pt x="0" y="0"/>
                </a:moveTo>
                <a:lnTo>
                  <a:pt x="14010534" y="0"/>
                </a:lnTo>
                <a:lnTo>
                  <a:pt x="14010534" y="14061666"/>
                </a:lnTo>
                <a:lnTo>
                  <a:pt x="0" y="14061666"/>
                </a:lnTo>
                <a:lnTo>
                  <a:pt x="0" y="0"/>
                </a:lnTo>
                <a:close/>
              </a:path>
            </a:pathLst>
          </a:custGeom>
          <a:blipFill>
            <a:blip r:embed="rId2">
              <a:alphaModFix amt="30000"/>
            </a:blip>
            <a:stretch>
              <a:fillRect l="-74392" t="-7686" b="-29008"/>
            </a:stretch>
          </a:blipFill>
        </p:spPr>
        <p:txBody>
          <a:bodyPr/>
          <a:lstStyle/>
          <a:p>
            <a:endParaRPr lang="en-US" dirty="0">
              <a:latin typeface="Arial" panose="020B0604020202020204" pitchFamily="34" charset="0"/>
              <a:cs typeface="Arial" panose="020B0604020202020204" pitchFamily="34" charset="0"/>
            </a:endParaRPr>
          </a:p>
        </p:txBody>
      </p:sp>
      <p:sp>
        <p:nvSpPr>
          <p:cNvPr id="3" name="AutoShape 3"/>
          <p:cNvSpPr>
            <a:spLocks noGrp="1" noRot="1" noMove="1" noResize="1" noEditPoints="1" noAdjustHandles="1" noChangeArrowheads="1" noChangeShapeType="1"/>
          </p:cNvSpPr>
          <p:nvPr/>
        </p:nvSpPr>
        <p:spPr>
          <a:xfrm>
            <a:off x="8931027" y="0"/>
            <a:ext cx="8328273" cy="9258300"/>
          </a:xfrm>
          <a:prstGeom prst="rect">
            <a:avLst/>
          </a:prstGeom>
          <a:solidFill>
            <a:srgbClr val="015186"/>
          </a:solidFill>
        </p:spPr>
        <p:txBody>
          <a:bodyPr/>
          <a:lstStyle/>
          <a:p>
            <a:endParaRPr lang="en-US">
              <a:latin typeface="Arial" panose="020B0604020202020204" pitchFamily="34" charset="0"/>
              <a:cs typeface="Arial" panose="020B0604020202020204" pitchFamily="34" charset="0"/>
            </a:endParaRPr>
          </a:p>
        </p:txBody>
      </p:sp>
      <p:sp>
        <p:nvSpPr>
          <p:cNvPr id="4" name="AutoShape 4"/>
          <p:cNvSpPr>
            <a:spLocks noGrp="1" noRot="1" noMove="1" noResize="1" noEditPoints="1" noAdjustHandles="1" noChangeArrowheads="1" noChangeShapeType="1"/>
          </p:cNvSpPr>
          <p:nvPr/>
        </p:nvSpPr>
        <p:spPr>
          <a:xfrm rot="-5400000">
            <a:off x="13039704" y="659876"/>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5" name="AutoShape 5"/>
          <p:cNvSpPr>
            <a:spLocks noGrp="1" noRot="1" noMove="1" noResize="1" noEditPoints="1" noAdjustHandles="1" noChangeArrowheads="1" noChangeShapeType="1"/>
          </p:cNvSpPr>
          <p:nvPr/>
        </p:nvSpPr>
        <p:spPr>
          <a:xfrm rot="-5400000">
            <a:off x="13039704" y="3167113"/>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6" name="AutoShape 6"/>
          <p:cNvSpPr>
            <a:spLocks noGrp="1" noRot="1" noMove="1" noResize="1" noEditPoints="1" noAdjustHandles="1" noChangeArrowheads="1" noChangeShapeType="1"/>
          </p:cNvSpPr>
          <p:nvPr/>
        </p:nvSpPr>
        <p:spPr>
          <a:xfrm rot="-5400000">
            <a:off x="13039704" y="1928724"/>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7" name="AutoShape 7"/>
          <p:cNvSpPr>
            <a:spLocks noGrp="1" noRot="1" noMove="1" noResize="1" noEditPoints="1" noAdjustHandles="1" noChangeArrowheads="1" noChangeShapeType="1"/>
          </p:cNvSpPr>
          <p:nvPr/>
        </p:nvSpPr>
        <p:spPr>
          <a:xfrm rot="-5400000">
            <a:off x="13039704" y="-578513"/>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1767434" y="5179485"/>
            <a:ext cx="5837665" cy="2664532"/>
          </a:xfrm>
          <a:prstGeom prst="rect">
            <a:avLst/>
          </a:prstGeom>
        </p:spPr>
        <p:txBody>
          <a:bodyPr lIns="0" tIns="0" rIns="0" bIns="0" rtlCol="0" anchor="t">
            <a:spAutoFit/>
          </a:bodyPr>
          <a:lstStyle/>
          <a:p>
            <a:pPr algn="ctr">
              <a:lnSpc>
                <a:spcPts val="5127"/>
              </a:lnSpc>
            </a:pPr>
            <a:r>
              <a:rPr lang="en-US" sz="3944" b="1" spc="394" dirty="0">
                <a:solidFill>
                  <a:srgbClr val="FFFFFF"/>
                </a:solidFill>
                <a:latin typeface="Arial" panose="020B0604020202020204" pitchFamily="34" charset="0"/>
                <a:ea typeface="Arial Bold"/>
                <a:cs typeface="Arial" panose="020B0604020202020204" pitchFamily="34" charset="0"/>
                <a:sym typeface="Arial Bold"/>
              </a:rPr>
              <a:t>We aim to provide the greatest value </a:t>
            </a:r>
          </a:p>
          <a:p>
            <a:pPr algn="ctr">
              <a:lnSpc>
                <a:spcPts val="5127"/>
              </a:lnSpc>
            </a:pPr>
            <a:r>
              <a:rPr lang="en-US" sz="3944" b="1" spc="394" dirty="0">
                <a:solidFill>
                  <a:srgbClr val="FFFFFF"/>
                </a:solidFill>
                <a:latin typeface="Arial" panose="020B0604020202020204" pitchFamily="34" charset="0"/>
                <a:ea typeface="Arial Bold"/>
                <a:cs typeface="Arial" panose="020B0604020202020204" pitchFamily="34" charset="0"/>
                <a:sym typeface="Arial Bold"/>
              </a:rPr>
              <a:t>through the best experience.</a:t>
            </a:r>
          </a:p>
        </p:txBody>
      </p:sp>
      <p:sp>
        <p:nvSpPr>
          <p:cNvPr id="9" name="Freeform 9"/>
          <p:cNvSpPr>
            <a:spLocks noGrp="1" noRot="1" noMove="1" noResize="1" noEditPoints="1" noAdjustHandles="1" noChangeArrowheads="1" noChangeShapeType="1"/>
          </p:cNvSpPr>
          <p:nvPr/>
        </p:nvSpPr>
        <p:spPr>
          <a:xfrm>
            <a:off x="1374916" y="4888128"/>
            <a:ext cx="1281780" cy="974153"/>
          </a:xfrm>
          <a:custGeom>
            <a:avLst/>
            <a:gdLst/>
            <a:ahLst/>
            <a:cxnLst/>
            <a:rect l="l" t="t" r="r" b="b"/>
            <a:pathLst>
              <a:path w="1281780" h="974153">
                <a:moveTo>
                  <a:pt x="0" y="0"/>
                </a:moveTo>
                <a:lnTo>
                  <a:pt x="1281780" y="0"/>
                </a:lnTo>
                <a:lnTo>
                  <a:pt x="1281780" y="974153"/>
                </a:lnTo>
                <a:lnTo>
                  <a:pt x="0" y="974153"/>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a:spLocks noGrp="1" noRot="1" noMove="1" noResize="1" noEditPoints="1" noAdjustHandles="1" noChangeArrowheads="1" noChangeShapeType="1"/>
          </p:cNvSpPr>
          <p:nvPr/>
        </p:nvSpPr>
        <p:spPr>
          <a:xfrm flipH="1">
            <a:off x="5825136" y="7163152"/>
            <a:ext cx="1200901" cy="912685"/>
          </a:xfrm>
          <a:custGeom>
            <a:avLst/>
            <a:gdLst/>
            <a:ahLst/>
            <a:cxnLst/>
            <a:rect l="l" t="t" r="r" b="b"/>
            <a:pathLst>
              <a:path w="1200901" h="912685">
                <a:moveTo>
                  <a:pt x="1200901" y="0"/>
                </a:moveTo>
                <a:lnTo>
                  <a:pt x="0" y="0"/>
                </a:lnTo>
                <a:lnTo>
                  <a:pt x="0" y="912685"/>
                </a:lnTo>
                <a:lnTo>
                  <a:pt x="1200901" y="912685"/>
                </a:lnTo>
                <a:lnTo>
                  <a:pt x="1200901"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a:spLocks noGrp="1" noRot="1" noMove="1" noResize="1" noEditPoints="1" noAdjustHandles="1" noChangeArrowheads="1" noChangeShapeType="1"/>
          </p:cNvSpPr>
          <p:nvPr/>
        </p:nvSpPr>
        <p:spPr>
          <a:xfrm>
            <a:off x="10044333" y="6573663"/>
            <a:ext cx="424800" cy="424800"/>
          </a:xfrm>
          <a:custGeom>
            <a:avLst/>
            <a:gdLst/>
            <a:ahLst/>
            <a:cxnLst/>
            <a:rect l="l" t="t" r="r" b="b"/>
            <a:pathLst>
              <a:path w="424800" h="424800">
                <a:moveTo>
                  <a:pt x="0" y="0"/>
                </a:moveTo>
                <a:lnTo>
                  <a:pt x="424800" y="0"/>
                </a:lnTo>
                <a:lnTo>
                  <a:pt x="424800" y="424800"/>
                </a:lnTo>
                <a:lnTo>
                  <a:pt x="0" y="42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a:spLocks noGrp="1" noRot="1" noMove="1" noResize="1" noEditPoints="1" noAdjustHandles="1" noChangeArrowheads="1" noChangeShapeType="1"/>
          </p:cNvSpPr>
          <p:nvPr/>
        </p:nvSpPr>
        <p:spPr>
          <a:xfrm>
            <a:off x="10065111" y="7260968"/>
            <a:ext cx="387861" cy="387861"/>
          </a:xfrm>
          <a:custGeom>
            <a:avLst/>
            <a:gdLst/>
            <a:ahLst/>
            <a:cxnLst/>
            <a:rect l="l" t="t" r="r" b="b"/>
            <a:pathLst>
              <a:path w="387861" h="387861">
                <a:moveTo>
                  <a:pt x="0" y="0"/>
                </a:moveTo>
                <a:lnTo>
                  <a:pt x="387861" y="0"/>
                </a:lnTo>
                <a:lnTo>
                  <a:pt x="387861" y="387861"/>
                </a:lnTo>
                <a:lnTo>
                  <a:pt x="0" y="387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a:spLocks noGrp="1" noRot="1" noMove="1" noResize="1" noEditPoints="1" noAdjustHandles="1" noChangeArrowheads="1" noChangeShapeType="1"/>
          </p:cNvSpPr>
          <p:nvPr/>
        </p:nvSpPr>
        <p:spPr>
          <a:xfrm>
            <a:off x="10065111" y="7908227"/>
            <a:ext cx="402653" cy="402653"/>
          </a:xfrm>
          <a:custGeom>
            <a:avLst/>
            <a:gdLst/>
            <a:ahLst/>
            <a:cxnLst/>
            <a:rect l="l" t="t" r="r" b="b"/>
            <a:pathLst>
              <a:path w="402653" h="402653">
                <a:moveTo>
                  <a:pt x="0" y="0"/>
                </a:moveTo>
                <a:lnTo>
                  <a:pt x="402653" y="0"/>
                </a:lnTo>
                <a:lnTo>
                  <a:pt x="402653" y="402652"/>
                </a:lnTo>
                <a:lnTo>
                  <a:pt x="0" y="4026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a:spLocks noGrp="1" noRot="1" noMove="1" noResize="1" noEditPoints="1" noAdjustHandles="1" noChangeArrowheads="1" noChangeShapeType="1"/>
          </p:cNvSpPr>
          <p:nvPr/>
        </p:nvSpPr>
        <p:spPr>
          <a:xfrm>
            <a:off x="2015806" y="1951083"/>
            <a:ext cx="5010230" cy="2477787"/>
          </a:xfrm>
          <a:custGeom>
            <a:avLst/>
            <a:gdLst/>
            <a:ahLst/>
            <a:cxnLst/>
            <a:rect l="l" t="t" r="r" b="b"/>
            <a:pathLst>
              <a:path w="5010230" h="2477787">
                <a:moveTo>
                  <a:pt x="0" y="0"/>
                </a:moveTo>
                <a:lnTo>
                  <a:pt x="5010231" y="0"/>
                </a:lnTo>
                <a:lnTo>
                  <a:pt x="5010231" y="2477786"/>
                </a:lnTo>
                <a:lnTo>
                  <a:pt x="0" y="2477786"/>
                </a:lnTo>
                <a:lnTo>
                  <a:pt x="0" y="0"/>
                </a:lnTo>
                <a:close/>
              </a:path>
            </a:pathLst>
          </a:custGeom>
          <a:blipFill>
            <a:blip r:embed="rId11"/>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5"/>
          <p:cNvSpPr txBox="1">
            <a:spLocks noGrp="1" noRot="1" noMove="1" noResize="1" noEditPoints="1" noAdjustHandles="1" noChangeArrowheads="1" noChangeShapeType="1"/>
          </p:cNvSpPr>
          <p:nvPr/>
        </p:nvSpPr>
        <p:spPr>
          <a:xfrm>
            <a:off x="10044333" y="789399"/>
            <a:ext cx="6635256" cy="585930"/>
          </a:xfrm>
          <a:prstGeom prst="rect">
            <a:avLst/>
          </a:prstGeom>
        </p:spPr>
        <p:txBody>
          <a:bodyPr lIns="0" tIns="0" rIns="0" bIns="0" rtlCol="0" anchor="t">
            <a:spAutoFit/>
          </a:bodyPr>
          <a:lstStyle/>
          <a:p>
            <a:pPr marL="0" lvl="0" indent="0" algn="l">
              <a:lnSpc>
                <a:spcPts val="5040"/>
              </a:lnSpc>
              <a:spcBef>
                <a:spcPct val="0"/>
              </a:spcBef>
            </a:pPr>
            <a:r>
              <a:rPr lang="en-US" sz="3600" b="1">
                <a:solidFill>
                  <a:srgbClr val="FFFFFF"/>
                </a:solidFill>
                <a:latin typeface="Arial" panose="020B0604020202020204" pitchFamily="34" charset="0"/>
                <a:ea typeface="Arial Bold"/>
                <a:cs typeface="Arial" panose="020B0604020202020204" pitchFamily="34" charset="0"/>
                <a:sym typeface="Arial Bold"/>
              </a:rPr>
              <a:t>CONT</a:t>
            </a:r>
            <a:r>
              <a:rPr lang="en-US" sz="3600" b="1" u="none">
                <a:solidFill>
                  <a:srgbClr val="FFFFFF"/>
                </a:solidFill>
                <a:latin typeface="Arial" panose="020B0604020202020204" pitchFamily="34" charset="0"/>
                <a:ea typeface="Arial Bold"/>
                <a:cs typeface="Arial" panose="020B0604020202020204" pitchFamily="34" charset="0"/>
                <a:sym typeface="Arial Bold"/>
              </a:rPr>
              <a:t>ACT INFORMATION</a:t>
            </a:r>
          </a:p>
        </p:txBody>
      </p:sp>
      <p:sp>
        <p:nvSpPr>
          <p:cNvPr id="16" name="TextBox 16"/>
          <p:cNvSpPr txBox="1">
            <a:spLocks/>
          </p:cNvSpPr>
          <p:nvPr/>
        </p:nvSpPr>
        <p:spPr>
          <a:xfrm>
            <a:off x="12749514" y="2693851"/>
            <a:ext cx="3295085" cy="541528"/>
          </a:xfrm>
          <a:prstGeom prst="rect">
            <a:avLst/>
          </a:prstGeom>
        </p:spPr>
        <p:txBody>
          <a:bodyPr lIns="0" tIns="0" rIns="0" bIns="0" rtlCol="0" anchor="t">
            <a:spAutoFit/>
          </a:bodyPr>
          <a:lstStyle/>
          <a:p>
            <a:pPr marL="0" lvl="0" indent="0" algn="l">
              <a:lnSpc>
                <a:spcPts val="4705"/>
              </a:lnSpc>
              <a:spcBef>
                <a:spcPct val="0"/>
              </a:spcBef>
            </a:pPr>
            <a:r>
              <a:rPr lang="en-US" sz="2599" spc="-38" dirty="0">
                <a:solidFill>
                  <a:srgbClr val="FFFFFF"/>
                </a:solidFill>
                <a:latin typeface="Arial" panose="020B0604020202020204" pitchFamily="34" charset="0"/>
                <a:ea typeface="Nunito"/>
                <a:cs typeface="Arial" panose="020B0604020202020204" pitchFamily="34" charset="0"/>
                <a:sym typeface="Nunito"/>
              </a:rPr>
              <a:t>1-770-495-9077</a:t>
            </a:r>
          </a:p>
        </p:txBody>
      </p:sp>
      <p:sp>
        <p:nvSpPr>
          <p:cNvPr id="17" name="TextBox 17"/>
          <p:cNvSpPr txBox="1">
            <a:spLocks noGrp="1" noRot="1" noMove="1" noResize="1" noEditPoints="1" noAdjustHandles="1" noChangeArrowheads="1" noChangeShapeType="1"/>
          </p:cNvSpPr>
          <p:nvPr/>
        </p:nvSpPr>
        <p:spPr>
          <a:xfrm>
            <a:off x="10044333" y="2699502"/>
            <a:ext cx="2246608" cy="505779"/>
          </a:xfrm>
          <a:prstGeom prst="rect">
            <a:avLst/>
          </a:prstGeom>
        </p:spPr>
        <p:txBody>
          <a:bodyPr lIns="0" tIns="0" rIns="0" bIns="0" rtlCol="0" anchor="t">
            <a:spAutoFit/>
          </a:bodyPr>
          <a:lstStyle/>
          <a:p>
            <a:pPr marL="0" lvl="0" indent="0" algn="l">
              <a:lnSpc>
                <a:spcPts val="4524"/>
              </a:lnSpc>
              <a:spcBef>
                <a:spcPct val="0"/>
              </a:spcBef>
            </a:pPr>
            <a:r>
              <a:rPr lang="en-US" sz="2499" spc="-37">
                <a:solidFill>
                  <a:srgbClr val="FFFFFF"/>
                </a:solidFill>
                <a:latin typeface="Arial" panose="020B0604020202020204" pitchFamily="34" charset="0"/>
                <a:ea typeface="Nunito Bold"/>
                <a:cs typeface="Arial" panose="020B0604020202020204" pitchFamily="34" charset="0"/>
                <a:sym typeface="Nunito Bold"/>
              </a:rPr>
              <a:t>Phone Number</a:t>
            </a:r>
          </a:p>
        </p:txBody>
      </p:sp>
      <p:sp>
        <p:nvSpPr>
          <p:cNvPr id="18" name="TextBox 18"/>
          <p:cNvSpPr txBox="1">
            <a:spLocks/>
          </p:cNvSpPr>
          <p:nvPr/>
        </p:nvSpPr>
        <p:spPr>
          <a:xfrm>
            <a:off x="12749514" y="3962698"/>
            <a:ext cx="3295085" cy="541528"/>
          </a:xfrm>
          <a:prstGeom prst="rect">
            <a:avLst/>
          </a:prstGeom>
        </p:spPr>
        <p:txBody>
          <a:bodyPr lIns="0" tIns="0" rIns="0" bIns="0" rtlCol="0" anchor="t">
            <a:spAutoFit/>
          </a:bodyPr>
          <a:lstStyle/>
          <a:p>
            <a:pPr marL="0" lvl="0" indent="0" algn="l">
              <a:lnSpc>
                <a:spcPts val="4705"/>
              </a:lnSpc>
              <a:spcBef>
                <a:spcPct val="0"/>
              </a:spcBef>
            </a:pPr>
            <a:r>
              <a:rPr lang="en-US" sz="2599" spc="-38" dirty="0" err="1">
                <a:solidFill>
                  <a:srgbClr val="FFFFFF"/>
                </a:solidFill>
                <a:latin typeface="Arial" panose="020B0604020202020204" pitchFamily="34" charset="0"/>
                <a:ea typeface="Nunito"/>
                <a:cs typeface="Arial" panose="020B0604020202020204" pitchFamily="34" charset="0"/>
                <a:sym typeface="Nunito"/>
              </a:rPr>
              <a:t>info@ckhgroup.com</a:t>
            </a:r>
            <a:endParaRPr lang="en-US" sz="2599" spc="-38" dirty="0">
              <a:solidFill>
                <a:srgbClr val="FFFFFF"/>
              </a:solidFill>
              <a:latin typeface="Arial" panose="020B0604020202020204" pitchFamily="34" charset="0"/>
              <a:ea typeface="Nunito"/>
              <a:cs typeface="Arial" panose="020B0604020202020204" pitchFamily="34" charset="0"/>
              <a:sym typeface="Nunito"/>
            </a:endParaRPr>
          </a:p>
        </p:txBody>
      </p:sp>
      <p:sp>
        <p:nvSpPr>
          <p:cNvPr id="19" name="TextBox 19"/>
          <p:cNvSpPr txBox="1">
            <a:spLocks noGrp="1" noRot="1" noMove="1" noResize="1" noEditPoints="1" noAdjustHandles="1" noChangeArrowheads="1" noChangeShapeType="1"/>
          </p:cNvSpPr>
          <p:nvPr/>
        </p:nvSpPr>
        <p:spPr>
          <a:xfrm>
            <a:off x="10044333" y="3937891"/>
            <a:ext cx="2246608" cy="505779"/>
          </a:xfrm>
          <a:prstGeom prst="rect">
            <a:avLst/>
          </a:prstGeom>
        </p:spPr>
        <p:txBody>
          <a:bodyPr lIns="0" tIns="0" rIns="0" bIns="0" rtlCol="0" anchor="t">
            <a:spAutoFit/>
          </a:bodyPr>
          <a:lstStyle/>
          <a:p>
            <a:pPr marL="0" lvl="0" indent="0" algn="l">
              <a:lnSpc>
                <a:spcPts val="4524"/>
              </a:lnSpc>
              <a:spcBef>
                <a:spcPct val="0"/>
              </a:spcBef>
            </a:pPr>
            <a:r>
              <a:rPr lang="en-US" sz="2499" spc="-37">
                <a:solidFill>
                  <a:srgbClr val="FFFFFF"/>
                </a:solidFill>
                <a:latin typeface="Arial" panose="020B0604020202020204" pitchFamily="34" charset="0"/>
                <a:ea typeface="Nunito Bold"/>
                <a:cs typeface="Arial" panose="020B0604020202020204" pitchFamily="34" charset="0"/>
                <a:sym typeface="Nunito Bold"/>
              </a:rPr>
              <a:t>Email Address</a:t>
            </a:r>
          </a:p>
        </p:txBody>
      </p:sp>
      <p:sp>
        <p:nvSpPr>
          <p:cNvPr id="20" name="TextBox 20"/>
          <p:cNvSpPr txBox="1">
            <a:spLocks noGrp="1" noRot="1" noMove="1" noResize="1" noEditPoints="1" noAdjustHandles="1" noChangeArrowheads="1" noChangeShapeType="1"/>
          </p:cNvSpPr>
          <p:nvPr/>
        </p:nvSpPr>
        <p:spPr>
          <a:xfrm>
            <a:off x="12749514" y="5201087"/>
            <a:ext cx="3295085" cy="541528"/>
          </a:xfrm>
          <a:prstGeom prst="rect">
            <a:avLst/>
          </a:prstGeom>
        </p:spPr>
        <p:txBody>
          <a:bodyPr lIns="0" tIns="0" rIns="0" bIns="0" rtlCol="0" anchor="t">
            <a:spAutoFit/>
          </a:bodyPr>
          <a:lstStyle/>
          <a:p>
            <a:pPr marL="0" lvl="0" indent="0" algn="l">
              <a:lnSpc>
                <a:spcPts val="4705"/>
              </a:lnSpc>
              <a:spcBef>
                <a:spcPct val="0"/>
              </a:spcBef>
            </a:pPr>
            <a:r>
              <a:rPr lang="en-US" sz="2599" spc="-38">
                <a:solidFill>
                  <a:srgbClr val="FFFFFF"/>
                </a:solidFill>
                <a:latin typeface="Arial" panose="020B0604020202020204" pitchFamily="34" charset="0"/>
                <a:ea typeface="Nunito"/>
                <a:cs typeface="Arial" panose="020B0604020202020204" pitchFamily="34" charset="0"/>
                <a:sym typeface="Nunito"/>
              </a:rPr>
              <a:t>www.ckhgroup.com</a:t>
            </a:r>
          </a:p>
        </p:txBody>
      </p:sp>
      <p:sp>
        <p:nvSpPr>
          <p:cNvPr id="21" name="TextBox 21"/>
          <p:cNvSpPr txBox="1">
            <a:spLocks noGrp="1" noRot="1" noMove="1" noResize="1" noEditPoints="1" noAdjustHandles="1" noChangeArrowheads="1" noChangeShapeType="1"/>
          </p:cNvSpPr>
          <p:nvPr/>
        </p:nvSpPr>
        <p:spPr>
          <a:xfrm>
            <a:off x="10044333" y="5206739"/>
            <a:ext cx="2246608" cy="505779"/>
          </a:xfrm>
          <a:prstGeom prst="rect">
            <a:avLst/>
          </a:prstGeom>
        </p:spPr>
        <p:txBody>
          <a:bodyPr lIns="0" tIns="0" rIns="0" bIns="0" rtlCol="0" anchor="t">
            <a:spAutoFit/>
          </a:bodyPr>
          <a:lstStyle/>
          <a:p>
            <a:pPr marL="0" lvl="0" indent="0" algn="l">
              <a:lnSpc>
                <a:spcPts val="4524"/>
              </a:lnSpc>
              <a:spcBef>
                <a:spcPct val="0"/>
              </a:spcBef>
            </a:pPr>
            <a:r>
              <a:rPr lang="en-US" sz="2499" spc="-37">
                <a:solidFill>
                  <a:srgbClr val="FFFFFF"/>
                </a:solidFill>
                <a:latin typeface="Arial" panose="020B0604020202020204" pitchFamily="34" charset="0"/>
                <a:ea typeface="Nunito Bold"/>
                <a:cs typeface="Arial" panose="020B0604020202020204" pitchFamily="34" charset="0"/>
                <a:sym typeface="Nunito Bold"/>
              </a:rPr>
              <a:t>Website</a:t>
            </a:r>
          </a:p>
        </p:txBody>
      </p:sp>
      <p:sp>
        <p:nvSpPr>
          <p:cNvPr id="22" name="TextBox 22"/>
          <p:cNvSpPr txBox="1">
            <a:spLocks noGrp="1" noRot="1" noMove="1" noResize="1" noEditPoints="1" noAdjustHandles="1" noChangeArrowheads="1" noChangeShapeType="1"/>
          </p:cNvSpPr>
          <p:nvPr/>
        </p:nvSpPr>
        <p:spPr>
          <a:xfrm>
            <a:off x="10683830" y="6624456"/>
            <a:ext cx="1712715" cy="396626"/>
          </a:xfrm>
          <a:prstGeom prst="rect">
            <a:avLst/>
          </a:prstGeom>
        </p:spPr>
        <p:txBody>
          <a:bodyPr lIns="0" tIns="0" rIns="0" bIns="0" rtlCol="0" anchor="t">
            <a:spAutoFit/>
          </a:bodyPr>
          <a:lstStyle/>
          <a:p>
            <a:pPr algn="l">
              <a:lnSpc>
                <a:spcPts val="3338"/>
              </a:lnSpc>
            </a:pPr>
            <a:r>
              <a:rPr lang="en-US" sz="2384">
                <a:solidFill>
                  <a:srgbClr val="FFFFFF"/>
                </a:solidFill>
                <a:latin typeface="Arial" panose="020B0604020202020204" pitchFamily="34" charset="0"/>
                <a:ea typeface="Nunito"/>
                <a:cs typeface="Arial" panose="020B0604020202020204" pitchFamily="34" charset="0"/>
                <a:sym typeface="Nunito"/>
              </a:rPr>
              <a:t>ckh_group</a:t>
            </a:r>
          </a:p>
        </p:txBody>
      </p:sp>
      <p:sp>
        <p:nvSpPr>
          <p:cNvPr id="23" name="TextBox 23"/>
          <p:cNvSpPr txBox="1">
            <a:spLocks noGrp="1" noRot="1" noMove="1" noResize="1" noEditPoints="1" noAdjustHandles="1" noChangeArrowheads="1" noChangeShapeType="1"/>
          </p:cNvSpPr>
          <p:nvPr/>
        </p:nvSpPr>
        <p:spPr>
          <a:xfrm>
            <a:off x="10683830" y="7222868"/>
            <a:ext cx="2473767" cy="396626"/>
          </a:xfrm>
          <a:prstGeom prst="rect">
            <a:avLst/>
          </a:prstGeom>
        </p:spPr>
        <p:txBody>
          <a:bodyPr lIns="0" tIns="0" rIns="0" bIns="0" rtlCol="0" anchor="t">
            <a:spAutoFit/>
          </a:bodyPr>
          <a:lstStyle/>
          <a:p>
            <a:pPr algn="l">
              <a:lnSpc>
                <a:spcPts val="3338"/>
              </a:lnSpc>
            </a:pPr>
            <a:r>
              <a:rPr lang="en-US" sz="2384">
                <a:solidFill>
                  <a:srgbClr val="FFFFFF"/>
                </a:solidFill>
                <a:latin typeface="Arial" panose="020B0604020202020204" pitchFamily="34" charset="0"/>
                <a:ea typeface="Nunito"/>
                <a:cs typeface="Arial" panose="020B0604020202020204" pitchFamily="34" charset="0"/>
                <a:sym typeface="Nunito"/>
              </a:rPr>
              <a:t>CKH Group</a:t>
            </a:r>
          </a:p>
        </p:txBody>
      </p:sp>
      <p:sp>
        <p:nvSpPr>
          <p:cNvPr id="24" name="TextBox 24"/>
          <p:cNvSpPr txBox="1">
            <a:spLocks noGrp="1" noRot="1" noMove="1" noResize="1" noEditPoints="1" noAdjustHandles="1" noChangeArrowheads="1" noChangeShapeType="1"/>
          </p:cNvSpPr>
          <p:nvPr/>
        </p:nvSpPr>
        <p:spPr>
          <a:xfrm>
            <a:off x="10683830" y="7870127"/>
            <a:ext cx="2128118" cy="396626"/>
          </a:xfrm>
          <a:prstGeom prst="rect">
            <a:avLst/>
          </a:prstGeom>
        </p:spPr>
        <p:txBody>
          <a:bodyPr lIns="0" tIns="0" rIns="0" bIns="0" rtlCol="0" anchor="t">
            <a:spAutoFit/>
          </a:bodyPr>
          <a:lstStyle/>
          <a:p>
            <a:pPr algn="l">
              <a:lnSpc>
                <a:spcPts val="3338"/>
              </a:lnSpc>
            </a:pPr>
            <a:r>
              <a:rPr lang="en-US" sz="2384">
                <a:solidFill>
                  <a:srgbClr val="FFFFFF"/>
                </a:solidFill>
                <a:latin typeface="Arial" panose="020B0604020202020204" pitchFamily="34" charset="0"/>
                <a:ea typeface="Nunito"/>
                <a:cs typeface="Arial" panose="020B0604020202020204" pitchFamily="34" charset="0"/>
                <a:sym typeface="Nunito"/>
              </a:rPr>
              <a:t>CKH Group</a:t>
            </a:r>
          </a:p>
        </p:txBody>
      </p:sp>
      <p:sp>
        <p:nvSpPr>
          <p:cNvPr id="25" name="Freeform 25"/>
          <p:cNvSpPr>
            <a:spLocks noGrp="1" noRot="1" noMove="1" noResize="1" noEditPoints="1" noAdjustHandles="1" noChangeArrowheads="1" noChangeShapeType="1"/>
          </p:cNvSpPr>
          <p:nvPr/>
        </p:nvSpPr>
        <p:spPr>
          <a:xfrm>
            <a:off x="14374558" y="6596712"/>
            <a:ext cx="1670041" cy="1670041"/>
          </a:xfrm>
          <a:custGeom>
            <a:avLst/>
            <a:gdLst/>
            <a:ahLst/>
            <a:cxnLst/>
            <a:rect l="l" t="t" r="r" b="b"/>
            <a:pathLst>
              <a:path w="1670041" h="1670041">
                <a:moveTo>
                  <a:pt x="0" y="0"/>
                </a:moveTo>
                <a:lnTo>
                  <a:pt x="1670041" y="0"/>
                </a:lnTo>
                <a:lnTo>
                  <a:pt x="1670041" y="1670041"/>
                </a:lnTo>
                <a:lnTo>
                  <a:pt x="0" y="1670041"/>
                </a:lnTo>
                <a:lnTo>
                  <a:pt x="0" y="0"/>
                </a:lnTo>
                <a:close/>
              </a:path>
            </a:pathLst>
          </a:custGeom>
          <a:blipFill>
            <a:blip r:embed="rId12"/>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1"/>
            <a:ext cx="5499062" cy="10287001"/>
          </a:xfrm>
          <a:custGeom>
            <a:avLst/>
            <a:gdLst/>
            <a:ahLst/>
            <a:cxnLst/>
            <a:rect l="l" t="t" r="r" b="b"/>
            <a:pathLst>
              <a:path w="5860040" h="11232476">
                <a:moveTo>
                  <a:pt x="0" y="0"/>
                </a:moveTo>
                <a:lnTo>
                  <a:pt x="5860039" y="0"/>
                </a:lnTo>
                <a:lnTo>
                  <a:pt x="5860039" y="11232476"/>
                </a:lnTo>
                <a:lnTo>
                  <a:pt x="0" y="11232476"/>
                </a:lnTo>
                <a:lnTo>
                  <a:pt x="0" y="0"/>
                </a:lnTo>
                <a:close/>
              </a:path>
            </a:pathLst>
          </a:custGeom>
          <a:blipFill>
            <a:blip r:embed="rId2"/>
            <a:stretch>
              <a:fillRect l="-155886" t="-4499" r="-50410" b="-4692"/>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1247555" y="1304413"/>
            <a:ext cx="4251507" cy="4251507"/>
          </a:xfrm>
          <a:custGeom>
            <a:avLst/>
            <a:gdLst/>
            <a:ahLst/>
            <a:cxnLst/>
            <a:rect l="l" t="t" r="r" b="b"/>
            <a:pathLst>
              <a:path w="4251507" h="4251507">
                <a:moveTo>
                  <a:pt x="0" y="0"/>
                </a:moveTo>
                <a:lnTo>
                  <a:pt x="4251506" y="0"/>
                </a:lnTo>
                <a:lnTo>
                  <a:pt x="4251506" y="4251507"/>
                </a:lnTo>
                <a:lnTo>
                  <a:pt x="0" y="4251507"/>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rot="-10800000">
            <a:off x="0" y="5727879"/>
            <a:ext cx="4559121" cy="4559121"/>
          </a:xfrm>
          <a:custGeom>
            <a:avLst/>
            <a:gdLst/>
            <a:ahLst/>
            <a:cxnLst/>
            <a:rect l="l" t="t" r="r" b="b"/>
            <a:pathLst>
              <a:path w="4559121" h="4559121">
                <a:moveTo>
                  <a:pt x="0" y="0"/>
                </a:moveTo>
                <a:lnTo>
                  <a:pt x="4559121" y="0"/>
                </a:lnTo>
                <a:lnTo>
                  <a:pt x="4559121" y="4559121"/>
                </a:lnTo>
                <a:lnTo>
                  <a:pt x="0" y="4559121"/>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7264325" y="2871994"/>
            <a:ext cx="9805819" cy="752475"/>
          </a:xfrm>
          <a:prstGeom prst="rect">
            <a:avLst/>
          </a:prstGeom>
        </p:spPr>
        <p:txBody>
          <a:bodyPr lIns="0" tIns="0" rIns="0" bIns="0" rtlCol="0" anchor="t">
            <a:spAutoFit/>
          </a:bodyPr>
          <a:lstStyle/>
          <a:p>
            <a:pPr algn="l">
              <a:lnSpc>
                <a:spcPts val="5279"/>
              </a:lnSpc>
            </a:pPr>
            <a:r>
              <a:rPr lang="en-US" sz="4399" dirty="0">
                <a:solidFill>
                  <a:srgbClr val="4AA0CF"/>
                </a:solidFill>
                <a:latin typeface="Arial"/>
                <a:ea typeface="Arial"/>
                <a:cs typeface="Arial"/>
                <a:sym typeface="Arial"/>
              </a:rPr>
              <a:t>PRESENTATION OUTLINE</a:t>
            </a:r>
          </a:p>
        </p:txBody>
      </p:sp>
      <p:sp>
        <p:nvSpPr>
          <p:cNvPr id="6" name="TextBox 6"/>
          <p:cNvSpPr txBox="1"/>
          <p:nvPr/>
        </p:nvSpPr>
        <p:spPr>
          <a:xfrm>
            <a:off x="7264325" y="3624469"/>
            <a:ext cx="9019184" cy="7305461"/>
          </a:xfrm>
          <a:prstGeom prst="rect">
            <a:avLst/>
          </a:prstGeom>
        </p:spPr>
        <p:txBody>
          <a:bodyPr wrap="square" lIns="0" tIns="0" rIns="0" bIns="0" rtlCol="0" anchor="t">
            <a:spAutoFit/>
          </a:bodyPr>
          <a:lstStyle/>
          <a:p>
            <a:pPr algn="l">
              <a:lnSpc>
                <a:spcPts val="4834"/>
              </a:lnSpc>
            </a:pPr>
            <a:r>
              <a:rPr lang="en-US" sz="3040" spc="91" dirty="0">
                <a:solidFill>
                  <a:srgbClr val="000000"/>
                </a:solidFill>
                <a:latin typeface="Arial"/>
                <a:ea typeface="Arial"/>
                <a:cs typeface="Arial"/>
                <a:sym typeface="Arial"/>
              </a:rPr>
              <a:t>Meet the Team</a:t>
            </a:r>
          </a:p>
          <a:p>
            <a:pPr algn="l">
              <a:lnSpc>
                <a:spcPts val="4834"/>
              </a:lnSpc>
            </a:pPr>
            <a:r>
              <a:rPr lang="en-US" sz="3040" spc="91" dirty="0">
                <a:solidFill>
                  <a:srgbClr val="000000"/>
                </a:solidFill>
                <a:latin typeface="Arial"/>
                <a:ea typeface="Arial"/>
                <a:cs typeface="Arial"/>
                <a:sym typeface="Arial"/>
              </a:rPr>
              <a:t>Our Purpose</a:t>
            </a:r>
          </a:p>
          <a:p>
            <a:pPr algn="l">
              <a:lnSpc>
                <a:spcPts val="4834"/>
              </a:lnSpc>
            </a:pPr>
            <a:r>
              <a:rPr lang="en-US" sz="3040" spc="91" dirty="0">
                <a:solidFill>
                  <a:srgbClr val="000000"/>
                </a:solidFill>
                <a:latin typeface="Arial"/>
                <a:ea typeface="Arial"/>
                <a:cs typeface="Arial"/>
                <a:sym typeface="Arial"/>
              </a:rPr>
              <a:t>About CKH Group</a:t>
            </a:r>
          </a:p>
          <a:p>
            <a:pPr algn="l">
              <a:lnSpc>
                <a:spcPts val="4834"/>
              </a:lnSpc>
            </a:pPr>
            <a:r>
              <a:rPr lang="en-US" sz="3040" spc="91" dirty="0">
                <a:solidFill>
                  <a:srgbClr val="000000"/>
                </a:solidFill>
                <a:latin typeface="Arial"/>
                <a:ea typeface="Arial"/>
                <a:cs typeface="Arial"/>
                <a:sym typeface="Arial"/>
              </a:rPr>
              <a:t>CKH Group Service Solutions</a:t>
            </a:r>
          </a:p>
          <a:p>
            <a:pPr algn="l">
              <a:lnSpc>
                <a:spcPts val="4834"/>
              </a:lnSpc>
            </a:pPr>
            <a:r>
              <a:rPr lang="en-US" sz="3040" spc="91" dirty="0">
                <a:solidFill>
                  <a:srgbClr val="000000"/>
                </a:solidFill>
                <a:latin typeface="Arial"/>
                <a:ea typeface="Arial"/>
                <a:cs typeface="Arial"/>
                <a:sym typeface="Arial"/>
              </a:rPr>
              <a:t>Why CKH Group</a:t>
            </a:r>
          </a:p>
          <a:p>
            <a:pPr algn="l">
              <a:lnSpc>
                <a:spcPts val="4834"/>
              </a:lnSpc>
            </a:pPr>
            <a:r>
              <a:rPr lang="en-US" sz="3040" spc="91" dirty="0">
                <a:solidFill>
                  <a:srgbClr val="000000"/>
                </a:solidFill>
                <a:latin typeface="Arial"/>
                <a:ea typeface="Arial"/>
                <a:cs typeface="Arial"/>
                <a:sym typeface="Arial"/>
              </a:rPr>
              <a:t>Our Core Values</a:t>
            </a:r>
          </a:p>
          <a:p>
            <a:pPr algn="l">
              <a:lnSpc>
                <a:spcPts val="4834"/>
              </a:lnSpc>
            </a:pPr>
            <a:r>
              <a:rPr lang="en-US" sz="3040" spc="91" dirty="0">
                <a:solidFill>
                  <a:srgbClr val="000000"/>
                </a:solidFill>
                <a:latin typeface="Arial"/>
                <a:ea typeface="Arial"/>
                <a:cs typeface="Arial"/>
                <a:sym typeface="Arial"/>
              </a:rPr>
              <a:t>Testimonials</a:t>
            </a:r>
          </a:p>
          <a:p>
            <a:pPr algn="l">
              <a:lnSpc>
                <a:spcPts val="4834"/>
              </a:lnSpc>
            </a:pPr>
            <a:r>
              <a:rPr lang="en-US" sz="3040" spc="91">
                <a:solidFill>
                  <a:srgbClr val="000000"/>
                </a:solidFill>
                <a:latin typeface="Arial"/>
                <a:ea typeface="Arial"/>
                <a:cs typeface="Arial"/>
                <a:sym typeface="Arial"/>
              </a:rPr>
              <a:t>Contact</a:t>
            </a:r>
            <a:endParaRPr lang="en-US" sz="3040" spc="91" dirty="0">
              <a:solidFill>
                <a:srgbClr val="000000"/>
              </a:solidFill>
              <a:latin typeface="Arial"/>
              <a:ea typeface="Arial"/>
              <a:cs typeface="Arial"/>
              <a:sym typeface="Arial"/>
            </a:endParaRPr>
          </a:p>
          <a:p>
            <a:pPr algn="l">
              <a:lnSpc>
                <a:spcPts val="4834"/>
              </a:lnSpc>
            </a:pPr>
            <a:endParaRPr lang="en-US" sz="3040" spc="91" dirty="0">
              <a:solidFill>
                <a:srgbClr val="000000"/>
              </a:solidFill>
              <a:latin typeface="Arial"/>
              <a:ea typeface="Arial"/>
              <a:cs typeface="Arial"/>
              <a:sym typeface="Arial"/>
            </a:endParaRPr>
          </a:p>
          <a:p>
            <a:pPr algn="l">
              <a:lnSpc>
                <a:spcPts val="4834"/>
              </a:lnSpc>
            </a:pPr>
            <a:endParaRPr lang="en-US" sz="3040" spc="91" dirty="0">
              <a:solidFill>
                <a:srgbClr val="000000"/>
              </a:solidFill>
              <a:latin typeface="Arial"/>
              <a:ea typeface="Arial"/>
              <a:cs typeface="Arial"/>
              <a:sym typeface="Arial"/>
            </a:endParaRPr>
          </a:p>
          <a:p>
            <a:pPr algn="l">
              <a:lnSpc>
                <a:spcPts val="3952"/>
              </a:lnSpc>
            </a:pPr>
            <a:endParaRPr lang="en-US" sz="3040" spc="91" dirty="0">
              <a:solidFill>
                <a:srgbClr val="000000"/>
              </a:solidFill>
              <a:latin typeface="Arial"/>
              <a:ea typeface="Arial"/>
              <a:cs typeface="Arial"/>
              <a:sym typeface="Arial"/>
            </a:endParaRPr>
          </a:p>
          <a:p>
            <a:pPr algn="l">
              <a:lnSpc>
                <a:spcPts val="5746"/>
              </a:lnSpc>
            </a:pPr>
            <a:endParaRPr lang="en-US" sz="3040" spc="91" dirty="0">
              <a:solidFill>
                <a:srgbClr val="000000"/>
              </a:solidFill>
              <a:latin typeface="Arial"/>
              <a:ea typeface="Arial"/>
              <a:cs typeface="Arial"/>
              <a:sym typeface="Arial"/>
            </a:endParaRPr>
          </a:p>
        </p:txBody>
      </p:sp>
      <p:sp>
        <p:nvSpPr>
          <p:cNvPr id="7" name="Freeform 7"/>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7"/>
            <a:stretch>
              <a:fillRect/>
            </a:stretch>
          </a:blipFill>
        </p:spPr>
        <p:txBody>
          <a:bodyPr/>
          <a:lstStyle/>
          <a:p>
            <a:endParaRPr lang="en-US"/>
          </a:p>
        </p:txBody>
      </p:sp>
      <p:grpSp>
        <p:nvGrpSpPr>
          <p:cNvPr id="8" name="Group 8"/>
          <p:cNvGrpSpPr>
            <a:grpSpLocks noGrp="1" noUngrp="1" noRot="1" noMove="1" noResize="1"/>
          </p:cNvGrpSpPr>
          <p:nvPr/>
        </p:nvGrpSpPr>
        <p:grpSpPr>
          <a:xfrm>
            <a:off x="0" y="0"/>
            <a:ext cx="18288000" cy="1475496"/>
            <a:chOff x="0" y="0"/>
            <a:chExt cx="6671512" cy="538265"/>
          </a:xfrm>
        </p:grpSpPr>
        <p:sp>
          <p:nvSpPr>
            <p:cNvPr id="9" name="Freeform 9"/>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1E3148"/>
            </a:solidFill>
          </p:spPr>
          <p:txBody>
            <a:bodyPr/>
            <a:lstStyle/>
            <a:p>
              <a:endParaRPr lang="en-US"/>
            </a:p>
          </p:txBody>
        </p:sp>
      </p:grpSp>
      <p:sp>
        <p:nvSpPr>
          <p:cNvPr id="10" name="Freeform 10"/>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8"/>
            <a:stretch>
              <a:fillRect t="-30" b="-30"/>
            </a:stretch>
          </a:blip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220274" y="404921"/>
            <a:ext cx="17039026" cy="1137666"/>
          </a:xfrm>
          <a:prstGeom prst="rect">
            <a:avLst/>
          </a:prstGeom>
        </p:spPr>
        <p:txBody>
          <a:bodyPr lIns="0" tIns="0" rIns="0" bIns="0" rtlCol="0" anchor="t">
            <a:spAutoFit/>
          </a:bodyPr>
          <a:lstStyle/>
          <a:p>
            <a:pPr algn="l">
              <a:lnSpc>
                <a:spcPts val="7632"/>
              </a:lnSpc>
            </a:pPr>
            <a:r>
              <a:rPr lang="en-US" sz="7200" dirty="0">
                <a:solidFill>
                  <a:srgbClr val="FFFFFF"/>
                </a:solidFill>
                <a:latin typeface="Arial Bold"/>
                <a:ea typeface="Arial Bold"/>
                <a:cs typeface="Arial Bold"/>
                <a:sym typeface="Arial Bold"/>
              </a:rPr>
              <a:t>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E7368-AC1A-109E-A64C-2A33A25A6C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8DCB46-EE89-4316-4596-DD036C54297C}"/>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85" name="Freeform 4">
            <a:extLst>
              <a:ext uri="{FF2B5EF4-FFF2-40B4-BE49-F238E27FC236}">
                <a16:creationId xmlns:a16="http://schemas.microsoft.com/office/drawing/2014/main" id="{59652CEF-90F3-B443-165C-A97FB7471F3E}"/>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6271921" h="3743831">
                <a:moveTo>
                  <a:pt x="0" y="0"/>
                </a:moveTo>
                <a:lnTo>
                  <a:pt x="6271921" y="0"/>
                </a:lnTo>
                <a:lnTo>
                  <a:pt x="6271921" y="3743831"/>
                </a:lnTo>
                <a:lnTo>
                  <a:pt x="0" y="3743831"/>
                </a:lnTo>
                <a:close/>
              </a:path>
            </a:pathLst>
          </a:custGeom>
          <a:solidFill>
            <a:srgbClr val="364653">
              <a:alpha val="70980"/>
            </a:srgbClr>
          </a:solidFill>
        </p:spPr>
        <p:txBody>
          <a:bodyPr/>
          <a:lstStyle/>
          <a:p>
            <a:endParaRPr lang="en-US"/>
          </a:p>
        </p:txBody>
      </p:sp>
      <p:grpSp>
        <p:nvGrpSpPr>
          <p:cNvPr id="5" name="Group 5">
            <a:extLst>
              <a:ext uri="{FF2B5EF4-FFF2-40B4-BE49-F238E27FC236}">
                <a16:creationId xmlns:a16="http://schemas.microsoft.com/office/drawing/2014/main" id="{28C3AC0F-22CF-A40E-0194-9766D54A99C3}"/>
              </a:ext>
            </a:extLst>
          </p:cNvPr>
          <p:cNvGrpSpPr>
            <a:grpSpLocks noGrp="1" noUngrp="1" noRot="1" noMove="1" noResize="1"/>
          </p:cNvGrpSpPr>
          <p:nvPr/>
        </p:nvGrpSpPr>
        <p:grpSpPr>
          <a:xfrm>
            <a:off x="0" y="0"/>
            <a:ext cx="18288000" cy="1475496"/>
            <a:chOff x="0" y="0"/>
            <a:chExt cx="6671512" cy="538265"/>
          </a:xfrm>
        </p:grpSpPr>
        <p:sp>
          <p:nvSpPr>
            <p:cNvPr id="6" name="Freeform 6">
              <a:extLst>
                <a:ext uri="{FF2B5EF4-FFF2-40B4-BE49-F238E27FC236}">
                  <a16:creationId xmlns:a16="http://schemas.microsoft.com/office/drawing/2014/main" id="{CC2A3E56-9642-1346-70B4-56173309DB15}"/>
                </a:ext>
              </a:extLst>
            </p:cNvPr>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7" name="Freeform 7">
            <a:extLst>
              <a:ext uri="{FF2B5EF4-FFF2-40B4-BE49-F238E27FC236}">
                <a16:creationId xmlns:a16="http://schemas.microsoft.com/office/drawing/2014/main" id="{ECD2D12E-5E6C-BCF0-A9DB-ECC2D9E21D87}"/>
              </a:ext>
            </a:extLst>
          </p:cNvPr>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4"/>
            <a:stretch>
              <a:fillRect t="-30" b="-30"/>
            </a:stretch>
          </a:blipFill>
        </p:spPr>
        <p:txBody>
          <a:bodyPr/>
          <a:lstStyle/>
          <a:p>
            <a:endParaRPr lang="en-US"/>
          </a:p>
        </p:txBody>
      </p:sp>
      <p:sp>
        <p:nvSpPr>
          <p:cNvPr id="3" name="TextBox 16">
            <a:extLst>
              <a:ext uri="{FF2B5EF4-FFF2-40B4-BE49-F238E27FC236}">
                <a16:creationId xmlns:a16="http://schemas.microsoft.com/office/drawing/2014/main" id="{D8B47826-5E76-9207-BC80-365223F5287E}"/>
              </a:ext>
            </a:extLst>
          </p:cNvPr>
          <p:cNvSpPr txBox="1">
            <a:spLocks/>
          </p:cNvSpPr>
          <p:nvPr/>
        </p:nvSpPr>
        <p:spPr>
          <a:xfrm>
            <a:off x="277424" y="322971"/>
            <a:ext cx="17039026" cy="1104148"/>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Bold"/>
                <a:sym typeface="Arial Bold"/>
              </a:rPr>
              <a:t>MEET THE TEAM</a:t>
            </a:r>
          </a:p>
        </p:txBody>
      </p:sp>
      <p:grpSp>
        <p:nvGrpSpPr>
          <p:cNvPr id="4" name="Group 3">
            <a:extLst>
              <a:ext uri="{FF2B5EF4-FFF2-40B4-BE49-F238E27FC236}">
                <a16:creationId xmlns:a16="http://schemas.microsoft.com/office/drawing/2014/main" id="{D75F07FC-C2BF-E399-DB36-ECB4DC88CBFD}"/>
              </a:ext>
            </a:extLst>
          </p:cNvPr>
          <p:cNvGrpSpPr/>
          <p:nvPr/>
        </p:nvGrpSpPr>
        <p:grpSpPr>
          <a:xfrm>
            <a:off x="9326665" y="6134581"/>
            <a:ext cx="5472401" cy="2510566"/>
            <a:chOff x="469324" y="7263355"/>
            <a:chExt cx="5472401" cy="2510566"/>
          </a:xfrm>
        </p:grpSpPr>
        <p:sp>
          <p:nvSpPr>
            <p:cNvPr id="8" name="Freeform 33">
              <a:extLst>
                <a:ext uri="{FF2B5EF4-FFF2-40B4-BE49-F238E27FC236}">
                  <a16:creationId xmlns:a16="http://schemas.microsoft.com/office/drawing/2014/main" id="{79E365E5-53B8-A8AF-03D4-44A5CA0B94C8}"/>
                </a:ext>
              </a:extLst>
            </p:cNvPr>
            <p:cNvSpPr/>
            <p:nvPr/>
          </p:nvSpPr>
          <p:spPr>
            <a:xfrm>
              <a:off x="1947204" y="7285455"/>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sp>
          <p:nvSpPr>
            <p:cNvPr id="9" name="TextBox 34">
              <a:extLst>
                <a:ext uri="{FF2B5EF4-FFF2-40B4-BE49-F238E27FC236}">
                  <a16:creationId xmlns:a16="http://schemas.microsoft.com/office/drawing/2014/main" id="{4F01A88D-3EEB-18DD-EBCB-CDA258A14C4B}"/>
                </a:ext>
              </a:extLst>
            </p:cNvPr>
            <p:cNvSpPr txBox="1"/>
            <p:nvPr/>
          </p:nvSpPr>
          <p:spPr>
            <a:xfrm>
              <a:off x="1947204" y="7263355"/>
              <a:ext cx="3994521" cy="2489414"/>
            </a:xfrm>
            <a:prstGeom prst="rect">
              <a:avLst/>
            </a:prstGeom>
          </p:spPr>
          <p:txBody>
            <a:bodyPr lIns="47790" tIns="47790" rIns="47790" bIns="47790" rtlCol="0" anchor="ctr"/>
            <a:lstStyle/>
            <a:p>
              <a:pPr marL="0" lvl="0" indent="0" algn="ctr">
                <a:lnSpc>
                  <a:spcPts val="1470"/>
                </a:lnSpc>
                <a:spcBef>
                  <a:spcPct val="0"/>
                </a:spcBef>
              </a:pPr>
              <a:endParaRPr/>
            </a:p>
          </p:txBody>
        </p:sp>
        <p:sp>
          <p:nvSpPr>
            <p:cNvPr id="10" name="TextBox 37">
              <a:extLst>
                <a:ext uri="{FF2B5EF4-FFF2-40B4-BE49-F238E27FC236}">
                  <a16:creationId xmlns:a16="http://schemas.microsoft.com/office/drawing/2014/main" id="{D735819A-7BDD-8B2A-F3F4-DED7A9927C03}"/>
                </a:ext>
              </a:extLst>
            </p:cNvPr>
            <p:cNvSpPr txBox="1"/>
            <p:nvPr/>
          </p:nvSpPr>
          <p:spPr>
            <a:xfrm>
              <a:off x="2682997" y="7390477"/>
              <a:ext cx="2987542" cy="539571"/>
            </a:xfrm>
            <a:prstGeom prst="rect">
              <a:avLst/>
            </a:prstGeom>
          </p:spPr>
          <p:txBody>
            <a:bodyPr wrap="square" lIns="0" tIns="0" rIns="0" bIns="0" rtlCol="0" anchor="t">
              <a:spAutoFit/>
            </a:bodyPr>
            <a:lstStyle/>
            <a:p>
              <a:pPr algn="l">
                <a:lnSpc>
                  <a:spcPts val="4663"/>
                </a:lnSpc>
              </a:pPr>
              <a:r>
                <a:rPr lang="en-US" sz="3000" b="1" dirty="0">
                  <a:solidFill>
                    <a:srgbClr val="FFFFFF"/>
                  </a:solidFill>
                  <a:latin typeface="Arial" panose="020B0604020202020204" pitchFamily="34" charset="0"/>
                  <a:ea typeface="Montserrat Classic Bold"/>
                  <a:cs typeface="Arial" panose="020B0604020202020204" pitchFamily="34" charset="0"/>
                  <a:sym typeface="Montserrat Classic Bold"/>
                </a:rPr>
                <a:t>Eon van </a:t>
              </a:r>
              <a:r>
                <a:rPr lang="en-US" sz="3000" b="1" dirty="0" err="1">
                  <a:solidFill>
                    <a:srgbClr val="FFFFFF"/>
                  </a:solidFill>
                  <a:latin typeface="Arial" panose="020B0604020202020204" pitchFamily="34" charset="0"/>
                  <a:ea typeface="Montserrat Classic Bold"/>
                  <a:cs typeface="Arial" panose="020B0604020202020204" pitchFamily="34" charset="0"/>
                  <a:sym typeface="Montserrat Classic Bold"/>
                </a:rPr>
                <a:t>Wyk</a:t>
              </a:r>
              <a:endParaRPr lang="en-US" sz="3000" dirty="0">
                <a:solidFill>
                  <a:srgbClr val="FFFFFF"/>
                </a:solidFill>
                <a:latin typeface="Arial" panose="020B0604020202020204" pitchFamily="34" charset="0"/>
                <a:ea typeface="Montserrat Classic Bold"/>
                <a:cs typeface="Arial" panose="020B0604020202020204" pitchFamily="34" charset="0"/>
                <a:sym typeface="Montserrat Classic Bold"/>
              </a:endParaRPr>
            </a:p>
          </p:txBody>
        </p:sp>
        <p:pic>
          <p:nvPicPr>
            <p:cNvPr id="11" name="Picture 48">
              <a:extLst>
                <a:ext uri="{FF2B5EF4-FFF2-40B4-BE49-F238E27FC236}">
                  <a16:creationId xmlns:a16="http://schemas.microsoft.com/office/drawing/2014/main" id="{AB4700D0-5569-C0FC-3B31-3764A77B0DE9}"/>
                </a:ext>
              </a:extLst>
            </p:cNvPr>
            <p:cNvPicPr>
              <a:picLocks noChangeAspect="1"/>
            </p:cNvPicPr>
            <p:nvPr/>
          </p:nvPicPr>
          <p:blipFill>
            <a:blip r:embed="rId5"/>
            <a:srcRect l="22954" r="22954"/>
            <a:stretch>
              <a:fillRect/>
            </a:stretch>
          </p:blipFill>
          <p:spPr>
            <a:xfrm>
              <a:off x="469324" y="7284506"/>
              <a:ext cx="1896549" cy="2489415"/>
            </a:xfrm>
            <a:prstGeom prst="rect">
              <a:avLst/>
            </a:prstGeom>
          </p:spPr>
        </p:pic>
        <p:sp>
          <p:nvSpPr>
            <p:cNvPr id="12" name="Freeform 39">
              <a:extLst>
                <a:ext uri="{FF2B5EF4-FFF2-40B4-BE49-F238E27FC236}">
                  <a16:creationId xmlns:a16="http://schemas.microsoft.com/office/drawing/2014/main" id="{E55869D4-D6B6-04CF-BECC-DCC5093F7484}"/>
                </a:ext>
              </a:extLst>
            </p:cNvPr>
            <p:cNvSpPr/>
            <p:nvPr/>
          </p:nvSpPr>
          <p:spPr>
            <a:xfrm>
              <a:off x="2062189" y="8007443"/>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13" name="TextBox 41">
              <a:extLst>
                <a:ext uri="{FF2B5EF4-FFF2-40B4-BE49-F238E27FC236}">
                  <a16:creationId xmlns:a16="http://schemas.microsoft.com/office/drawing/2014/main" id="{D51F225D-8214-F906-8966-3057E73C2FB5}"/>
                </a:ext>
              </a:extLst>
            </p:cNvPr>
            <p:cNvSpPr txBox="1"/>
            <p:nvPr/>
          </p:nvSpPr>
          <p:spPr>
            <a:xfrm>
              <a:off x="2365688" y="8117892"/>
              <a:ext cx="3189866" cy="242246"/>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CPA, CHIEF FINANCIAL OFFICER</a:t>
              </a:r>
            </a:p>
          </p:txBody>
        </p:sp>
        <p:sp>
          <p:nvSpPr>
            <p:cNvPr id="14" name="TextBox 42">
              <a:extLst>
                <a:ext uri="{FF2B5EF4-FFF2-40B4-BE49-F238E27FC236}">
                  <a16:creationId xmlns:a16="http://schemas.microsoft.com/office/drawing/2014/main" id="{AB94DFA8-30E7-7C70-403A-2B178D2475D8}"/>
                </a:ext>
              </a:extLst>
            </p:cNvPr>
            <p:cNvSpPr txBox="1"/>
            <p:nvPr/>
          </p:nvSpPr>
          <p:spPr>
            <a:xfrm>
              <a:off x="2372216" y="8635474"/>
              <a:ext cx="3376974" cy="923330"/>
            </a:xfrm>
            <a:prstGeom prst="rect">
              <a:avLst/>
            </a:prstGeom>
          </p:spPr>
          <p:txBody>
            <a:bodyPr wrap="square" lIns="0" tIns="0" rIns="0" bIns="0" rtlCol="0" anchor="t">
              <a:spAutoFit/>
            </a:bodyPr>
            <a:lstStyle/>
            <a:p>
              <a:pPr marL="559113" lvl="2" indent="-186371" algn="just">
                <a:buFont typeface="Arial"/>
                <a:buChar char="⚬"/>
              </a:pPr>
              <a:r>
                <a:rPr lang="en-US" sz="1200" dirty="0">
                  <a:solidFill>
                    <a:srgbClr val="FFFFFF"/>
                  </a:solidFill>
                  <a:latin typeface="Arial"/>
                  <a:ea typeface="Arial"/>
                  <a:cs typeface="Arial"/>
                  <a:sym typeface="Arial"/>
                </a:rPr>
                <a:t>Statutory Compliance EMEA focus</a:t>
              </a:r>
            </a:p>
            <a:p>
              <a:pPr marL="559113" lvl="2" indent="-186371" algn="just">
                <a:buFont typeface="Arial"/>
                <a:buChar char="⚬"/>
              </a:pPr>
              <a:r>
                <a:rPr lang="en-US" sz="1200" dirty="0">
                  <a:solidFill>
                    <a:srgbClr val="FFFFFF"/>
                  </a:solidFill>
                  <a:latin typeface="Arial"/>
                  <a:ea typeface="Arial"/>
                  <a:cs typeface="Arial"/>
                  <a:sym typeface="Arial"/>
                </a:rPr>
                <a:t>Head of audit US clients</a:t>
              </a:r>
            </a:p>
            <a:p>
              <a:pPr marL="559113" lvl="2" indent="-186371" algn="just">
                <a:buFont typeface="Arial"/>
                <a:buChar char="⚬"/>
              </a:pPr>
              <a:r>
                <a:rPr lang="en-US" sz="1200" dirty="0">
                  <a:solidFill>
                    <a:srgbClr val="FFFFFF"/>
                  </a:solidFill>
                  <a:latin typeface="Arial"/>
                  <a:ea typeface="Arial"/>
                  <a:cs typeface="Arial"/>
                  <a:sym typeface="Arial"/>
                </a:rPr>
                <a:t>US GAAP to local GAAP conversion (GAAP and IFRS experience)</a:t>
              </a:r>
            </a:p>
            <a:p>
              <a:pPr marL="559113" lvl="2" indent="-186371" algn="just">
                <a:buFont typeface="Arial"/>
                <a:buChar char="⚬"/>
              </a:pPr>
              <a:r>
                <a:rPr lang="en-US" sz="1200" dirty="0">
                  <a:solidFill>
                    <a:srgbClr val="FFFFFF"/>
                  </a:solidFill>
                  <a:latin typeface="Arial"/>
                  <a:ea typeface="Arial"/>
                  <a:cs typeface="Arial"/>
                  <a:sym typeface="Arial"/>
                </a:rPr>
                <a:t>Tax accounting</a:t>
              </a:r>
            </a:p>
          </p:txBody>
        </p:sp>
      </p:grpSp>
      <p:grpSp>
        <p:nvGrpSpPr>
          <p:cNvPr id="15" name="Group 14">
            <a:extLst>
              <a:ext uri="{FF2B5EF4-FFF2-40B4-BE49-F238E27FC236}">
                <a16:creationId xmlns:a16="http://schemas.microsoft.com/office/drawing/2014/main" id="{169D2F5C-6E9C-62DB-5192-64CDD39DFA6A}"/>
              </a:ext>
            </a:extLst>
          </p:cNvPr>
          <p:cNvGrpSpPr/>
          <p:nvPr/>
        </p:nvGrpSpPr>
        <p:grpSpPr>
          <a:xfrm>
            <a:off x="2935650" y="3091238"/>
            <a:ext cx="5479867" cy="2532368"/>
            <a:chOff x="6246996" y="7263355"/>
            <a:chExt cx="5479867" cy="2532368"/>
          </a:xfrm>
        </p:grpSpPr>
        <p:sp>
          <p:nvSpPr>
            <p:cNvPr id="16" name="Freeform 33">
              <a:extLst>
                <a:ext uri="{FF2B5EF4-FFF2-40B4-BE49-F238E27FC236}">
                  <a16:creationId xmlns:a16="http://schemas.microsoft.com/office/drawing/2014/main" id="{76534168-4E0A-8C96-B451-9020EE4C28CB}"/>
                </a:ext>
              </a:extLst>
            </p:cNvPr>
            <p:cNvSpPr/>
            <p:nvPr/>
          </p:nvSpPr>
          <p:spPr>
            <a:xfrm>
              <a:off x="7732342" y="7285455"/>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sp>
          <p:nvSpPr>
            <p:cNvPr id="17" name="TextBox 34">
              <a:extLst>
                <a:ext uri="{FF2B5EF4-FFF2-40B4-BE49-F238E27FC236}">
                  <a16:creationId xmlns:a16="http://schemas.microsoft.com/office/drawing/2014/main" id="{44ECAA74-5726-F330-D142-C243CD48B8A7}"/>
                </a:ext>
              </a:extLst>
            </p:cNvPr>
            <p:cNvSpPr txBox="1"/>
            <p:nvPr/>
          </p:nvSpPr>
          <p:spPr>
            <a:xfrm>
              <a:off x="7732342" y="7263355"/>
              <a:ext cx="3994521" cy="2489414"/>
            </a:xfrm>
            <a:prstGeom prst="rect">
              <a:avLst/>
            </a:prstGeom>
          </p:spPr>
          <p:txBody>
            <a:bodyPr lIns="47790" tIns="47790" rIns="47790" bIns="47790" rtlCol="0" anchor="ctr"/>
            <a:lstStyle/>
            <a:p>
              <a:pPr marL="0" lvl="0" indent="0" algn="ctr">
                <a:lnSpc>
                  <a:spcPts val="1470"/>
                </a:lnSpc>
                <a:spcBef>
                  <a:spcPct val="0"/>
                </a:spcBef>
              </a:pPr>
              <a:endParaRPr/>
            </a:p>
          </p:txBody>
        </p:sp>
        <p:sp>
          <p:nvSpPr>
            <p:cNvPr id="18" name="TextBox 37">
              <a:extLst>
                <a:ext uri="{FF2B5EF4-FFF2-40B4-BE49-F238E27FC236}">
                  <a16:creationId xmlns:a16="http://schemas.microsoft.com/office/drawing/2014/main" id="{A4D4050E-31D0-486B-E729-91279000E48F}"/>
                </a:ext>
              </a:extLst>
            </p:cNvPr>
            <p:cNvSpPr txBox="1"/>
            <p:nvPr/>
          </p:nvSpPr>
          <p:spPr>
            <a:xfrm>
              <a:off x="8468135" y="7390477"/>
              <a:ext cx="2987542" cy="539571"/>
            </a:xfrm>
            <a:prstGeom prst="rect">
              <a:avLst/>
            </a:prstGeom>
          </p:spPr>
          <p:txBody>
            <a:bodyPr wrap="square" lIns="0" tIns="0" rIns="0" bIns="0" rtlCol="0" anchor="t">
              <a:spAutoFit/>
            </a:bodyPr>
            <a:lstStyle/>
            <a:p>
              <a:pPr algn="l">
                <a:lnSpc>
                  <a:spcPts val="4663"/>
                </a:lnSpc>
              </a:pPr>
              <a:r>
                <a:rPr lang="en-US" sz="3000" b="1" dirty="0">
                  <a:solidFill>
                    <a:srgbClr val="FFFFFF"/>
                  </a:solidFill>
                  <a:latin typeface="Arial" panose="020B0604020202020204" pitchFamily="34" charset="0"/>
                  <a:ea typeface="Montserrat Classic Bold"/>
                  <a:cs typeface="Arial" panose="020B0604020202020204" pitchFamily="34" charset="0"/>
                  <a:sym typeface="Montserrat Classic Bold"/>
                </a:rPr>
                <a:t>Kate </a:t>
              </a:r>
              <a:r>
                <a:rPr lang="en-US" sz="3000" b="1" dirty="0" err="1">
                  <a:solidFill>
                    <a:srgbClr val="FFFFFF"/>
                  </a:solidFill>
                  <a:latin typeface="Arial" panose="020B0604020202020204" pitchFamily="34" charset="0"/>
                  <a:ea typeface="Montserrat Classic Bold"/>
                  <a:cs typeface="Arial" panose="020B0604020202020204" pitchFamily="34" charset="0"/>
                  <a:sym typeface="Montserrat Classic Bold"/>
                </a:rPr>
                <a:t>Kudrenko</a:t>
              </a:r>
              <a:endParaRPr lang="en-US" sz="3000" dirty="0">
                <a:solidFill>
                  <a:srgbClr val="FFFFFF"/>
                </a:solidFill>
                <a:latin typeface="Arial" panose="020B0604020202020204" pitchFamily="34" charset="0"/>
                <a:ea typeface="Montserrat Classic Bold"/>
                <a:cs typeface="Arial" panose="020B0604020202020204" pitchFamily="34" charset="0"/>
                <a:sym typeface="Montserrat Classic Bold"/>
              </a:endParaRPr>
            </a:p>
          </p:txBody>
        </p:sp>
        <p:pic>
          <p:nvPicPr>
            <p:cNvPr id="19" name="Picture 25">
              <a:extLst>
                <a:ext uri="{FF2B5EF4-FFF2-40B4-BE49-F238E27FC236}">
                  <a16:creationId xmlns:a16="http://schemas.microsoft.com/office/drawing/2014/main" id="{727E5171-CD71-C24F-05C4-2164F719B00C}"/>
                </a:ext>
              </a:extLst>
            </p:cNvPr>
            <p:cNvPicPr>
              <a:picLocks noChangeAspect="1"/>
            </p:cNvPicPr>
            <p:nvPr/>
          </p:nvPicPr>
          <p:blipFill>
            <a:blip r:embed="rId6"/>
            <a:srcRect l="24668" r="24668"/>
            <a:stretch>
              <a:fillRect/>
            </a:stretch>
          </p:blipFill>
          <p:spPr>
            <a:xfrm>
              <a:off x="6246996" y="7288182"/>
              <a:ext cx="1910358" cy="2507541"/>
            </a:xfrm>
            <a:prstGeom prst="rect">
              <a:avLst/>
            </a:prstGeom>
          </p:spPr>
        </p:pic>
        <p:sp>
          <p:nvSpPr>
            <p:cNvPr id="20" name="Freeform 39">
              <a:extLst>
                <a:ext uri="{FF2B5EF4-FFF2-40B4-BE49-F238E27FC236}">
                  <a16:creationId xmlns:a16="http://schemas.microsoft.com/office/drawing/2014/main" id="{7B5561EE-B168-6A2D-BE05-4274CEAE954C}"/>
                </a:ext>
              </a:extLst>
            </p:cNvPr>
            <p:cNvSpPr/>
            <p:nvPr/>
          </p:nvSpPr>
          <p:spPr>
            <a:xfrm>
              <a:off x="7847327" y="8007443"/>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21" name="TextBox 41">
              <a:extLst>
                <a:ext uri="{FF2B5EF4-FFF2-40B4-BE49-F238E27FC236}">
                  <a16:creationId xmlns:a16="http://schemas.microsoft.com/office/drawing/2014/main" id="{464D21D6-523A-B485-43DF-1DC44B3621CB}"/>
                </a:ext>
              </a:extLst>
            </p:cNvPr>
            <p:cNvSpPr txBox="1"/>
            <p:nvPr/>
          </p:nvSpPr>
          <p:spPr>
            <a:xfrm>
              <a:off x="8150826" y="8117892"/>
              <a:ext cx="3189866" cy="242823"/>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CPA, GROUP CEO</a:t>
              </a:r>
            </a:p>
          </p:txBody>
        </p:sp>
        <p:sp>
          <p:nvSpPr>
            <p:cNvPr id="22" name="TextBox 42">
              <a:extLst>
                <a:ext uri="{FF2B5EF4-FFF2-40B4-BE49-F238E27FC236}">
                  <a16:creationId xmlns:a16="http://schemas.microsoft.com/office/drawing/2014/main" id="{940FF367-AA90-0E8C-B924-AA01D2BB0D6A}"/>
                </a:ext>
              </a:extLst>
            </p:cNvPr>
            <p:cNvSpPr txBox="1"/>
            <p:nvPr/>
          </p:nvSpPr>
          <p:spPr>
            <a:xfrm>
              <a:off x="8157354" y="8635474"/>
              <a:ext cx="3376974" cy="738664"/>
            </a:xfrm>
            <a:prstGeom prst="rect">
              <a:avLst/>
            </a:prstGeom>
          </p:spPr>
          <p:txBody>
            <a:bodyPr wrap="square" lIns="0" tIns="0" rIns="0" bIns="0" rtlCol="0" anchor="t">
              <a:spAutoFit/>
            </a:bodyPr>
            <a:lstStyle/>
            <a:p>
              <a:pPr marL="567615" lvl="2" indent="-189205"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Carve out financial statements</a:t>
              </a:r>
            </a:p>
            <a:p>
              <a:pPr marL="567615" lvl="2" indent="-189205"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Corporate and indirect tax</a:t>
              </a:r>
            </a:p>
            <a:p>
              <a:pPr marL="567615" lvl="2" indent="-189205"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Statutory Compliance (EMEA) </a:t>
              </a:r>
            </a:p>
            <a:p>
              <a:pPr algn="just"/>
              <a:endParaRPr lang="en-US" sz="1200" dirty="0">
                <a:solidFill>
                  <a:srgbClr val="FFFFFF"/>
                </a:solidFill>
                <a:latin typeface="Arial" panose="020B0604020202020204" pitchFamily="34" charset="0"/>
                <a:ea typeface="Garet"/>
                <a:cs typeface="Arial" panose="020B0604020202020204" pitchFamily="34" charset="0"/>
                <a:sym typeface="Garet"/>
              </a:endParaRPr>
            </a:p>
          </p:txBody>
        </p:sp>
      </p:grpSp>
      <p:grpSp>
        <p:nvGrpSpPr>
          <p:cNvPr id="23" name="Group 22">
            <a:extLst>
              <a:ext uri="{FF2B5EF4-FFF2-40B4-BE49-F238E27FC236}">
                <a16:creationId xmlns:a16="http://schemas.microsoft.com/office/drawing/2014/main" id="{3BA33197-2D29-F78C-02CD-1E7DF1C857C7}"/>
              </a:ext>
            </a:extLst>
          </p:cNvPr>
          <p:cNvGrpSpPr/>
          <p:nvPr/>
        </p:nvGrpSpPr>
        <p:grpSpPr>
          <a:xfrm>
            <a:off x="9322687" y="3122922"/>
            <a:ext cx="5503081" cy="2491077"/>
            <a:chOff x="12031235" y="1963994"/>
            <a:chExt cx="5503081" cy="2491077"/>
          </a:xfrm>
        </p:grpSpPr>
        <p:sp>
          <p:nvSpPr>
            <p:cNvPr id="24" name="Freeform 33">
              <a:extLst>
                <a:ext uri="{FF2B5EF4-FFF2-40B4-BE49-F238E27FC236}">
                  <a16:creationId xmlns:a16="http://schemas.microsoft.com/office/drawing/2014/main" id="{92A794FE-18E0-013B-8C32-6A052160147B}"/>
                </a:ext>
              </a:extLst>
            </p:cNvPr>
            <p:cNvSpPr/>
            <p:nvPr/>
          </p:nvSpPr>
          <p:spPr>
            <a:xfrm>
              <a:off x="13513093" y="1965509"/>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pic>
          <p:nvPicPr>
            <p:cNvPr id="25" name="Picture 72">
              <a:extLst>
                <a:ext uri="{FF2B5EF4-FFF2-40B4-BE49-F238E27FC236}">
                  <a16:creationId xmlns:a16="http://schemas.microsoft.com/office/drawing/2014/main" id="{30A48C20-8008-295B-286D-7121E127EF3A}"/>
                </a:ext>
              </a:extLst>
            </p:cNvPr>
            <p:cNvPicPr>
              <a:picLocks noChangeAspect="1"/>
            </p:cNvPicPr>
            <p:nvPr/>
          </p:nvPicPr>
          <p:blipFill>
            <a:blip r:embed="rId7"/>
            <a:srcRect l="24668" r="24668"/>
            <a:stretch>
              <a:fillRect/>
            </a:stretch>
          </p:blipFill>
          <p:spPr>
            <a:xfrm>
              <a:off x="12031235" y="1963994"/>
              <a:ext cx="1873640" cy="2459344"/>
            </a:xfrm>
            <a:prstGeom prst="rect">
              <a:avLst/>
            </a:prstGeom>
          </p:spPr>
        </p:pic>
        <p:sp>
          <p:nvSpPr>
            <p:cNvPr id="26" name="TextBox 37">
              <a:extLst>
                <a:ext uri="{FF2B5EF4-FFF2-40B4-BE49-F238E27FC236}">
                  <a16:creationId xmlns:a16="http://schemas.microsoft.com/office/drawing/2014/main" id="{46EAF386-6848-A8F4-77E1-B099545F868B}"/>
                </a:ext>
              </a:extLst>
            </p:cNvPr>
            <p:cNvSpPr txBox="1"/>
            <p:nvPr/>
          </p:nvSpPr>
          <p:spPr>
            <a:xfrm>
              <a:off x="14248886" y="2070531"/>
              <a:ext cx="3285430" cy="527965"/>
            </a:xfrm>
            <a:prstGeom prst="rect">
              <a:avLst/>
            </a:prstGeom>
          </p:spPr>
          <p:txBody>
            <a:bodyPr wrap="square" lIns="0" tIns="0" rIns="0" bIns="0" rtlCol="0" anchor="t">
              <a:spAutoFit/>
            </a:bodyPr>
            <a:lstStyle/>
            <a:p>
              <a:pPr algn="l">
                <a:lnSpc>
                  <a:spcPts val="4663"/>
                </a:lnSpc>
              </a:pPr>
              <a:r>
                <a:rPr lang="en-US" sz="2600" b="1" dirty="0">
                  <a:solidFill>
                    <a:srgbClr val="FFFFFF"/>
                  </a:solidFill>
                  <a:latin typeface="Arial" panose="020B0604020202020204" pitchFamily="34" charset="0"/>
                  <a:ea typeface="Montserrat Classic Bold"/>
                  <a:cs typeface="Arial" panose="020B0604020202020204" pitchFamily="34" charset="0"/>
                  <a:sym typeface="Montserrat Classic Bold"/>
                </a:rPr>
                <a:t>Nick </a:t>
              </a:r>
              <a:r>
                <a:rPr lang="en-US" sz="2600" b="1" dirty="0" err="1">
                  <a:solidFill>
                    <a:srgbClr val="FFFFFF"/>
                  </a:solidFill>
                  <a:latin typeface="Arial" panose="020B0604020202020204" pitchFamily="34" charset="0"/>
                  <a:ea typeface="Montserrat Classic Bold"/>
                  <a:cs typeface="Arial" panose="020B0604020202020204" pitchFamily="34" charset="0"/>
                  <a:sym typeface="Montserrat Classic Bold"/>
                </a:rPr>
                <a:t>Catrakilis</a:t>
              </a:r>
              <a:r>
                <a:rPr lang="en-US" sz="2600" b="1" dirty="0">
                  <a:solidFill>
                    <a:srgbClr val="FFFFFF"/>
                  </a:solidFill>
                  <a:latin typeface="Arial" panose="020B0604020202020204" pitchFamily="34" charset="0"/>
                  <a:ea typeface="Montserrat Classic Bold"/>
                  <a:cs typeface="Arial" panose="020B0604020202020204" pitchFamily="34" charset="0"/>
                  <a:sym typeface="Montserrat Classic Bold"/>
                </a:rPr>
                <a:t> </a:t>
              </a:r>
              <a:r>
                <a:rPr lang="en-US" sz="2600" dirty="0">
                  <a:solidFill>
                    <a:srgbClr val="FFFFFF"/>
                  </a:solidFill>
                  <a:latin typeface="Arial" panose="020B0604020202020204" pitchFamily="34" charset="0"/>
                  <a:ea typeface="Montserrat Classic Bold"/>
                  <a:cs typeface="Arial" panose="020B0604020202020204" pitchFamily="34" charset="0"/>
                  <a:sym typeface="Montserrat Classic Bold"/>
                </a:rPr>
                <a:t>Esq.</a:t>
              </a:r>
            </a:p>
          </p:txBody>
        </p:sp>
        <p:sp>
          <p:nvSpPr>
            <p:cNvPr id="27" name="Freeform 39">
              <a:extLst>
                <a:ext uri="{FF2B5EF4-FFF2-40B4-BE49-F238E27FC236}">
                  <a16:creationId xmlns:a16="http://schemas.microsoft.com/office/drawing/2014/main" id="{00ABE429-3BA8-5034-63E0-EE0DE8BC60F9}"/>
                </a:ext>
              </a:extLst>
            </p:cNvPr>
            <p:cNvSpPr/>
            <p:nvPr/>
          </p:nvSpPr>
          <p:spPr>
            <a:xfrm>
              <a:off x="13628078" y="2687497"/>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28" name="TextBox 41">
              <a:extLst>
                <a:ext uri="{FF2B5EF4-FFF2-40B4-BE49-F238E27FC236}">
                  <a16:creationId xmlns:a16="http://schemas.microsoft.com/office/drawing/2014/main" id="{371C6D11-6BE2-23E5-B397-56DE41B3B47F}"/>
                </a:ext>
              </a:extLst>
            </p:cNvPr>
            <p:cNvSpPr txBox="1"/>
            <p:nvPr/>
          </p:nvSpPr>
          <p:spPr>
            <a:xfrm>
              <a:off x="13863610" y="2798855"/>
              <a:ext cx="3525963" cy="242823"/>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EXECUTIVE CHAIRMAN</a:t>
              </a:r>
            </a:p>
          </p:txBody>
        </p:sp>
        <p:sp>
          <p:nvSpPr>
            <p:cNvPr id="29" name="TextBox 42">
              <a:extLst>
                <a:ext uri="{FF2B5EF4-FFF2-40B4-BE49-F238E27FC236}">
                  <a16:creationId xmlns:a16="http://schemas.microsoft.com/office/drawing/2014/main" id="{4BE41926-860F-3C70-9E58-2D40851B1D1C}"/>
                </a:ext>
              </a:extLst>
            </p:cNvPr>
            <p:cNvSpPr txBox="1"/>
            <p:nvPr/>
          </p:nvSpPr>
          <p:spPr>
            <a:xfrm>
              <a:off x="13938104" y="3315528"/>
              <a:ext cx="3525963" cy="1139543"/>
            </a:xfrm>
            <a:prstGeom prst="rect">
              <a:avLst/>
            </a:prstGeom>
          </p:spPr>
          <p:txBody>
            <a:bodyPr wrap="square" lIns="0" tIns="0" rIns="0" bIns="0" rtlCol="0" anchor="t">
              <a:spAutoFit/>
            </a:bodyPr>
            <a:lstStyle/>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Legal Expertise</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Assessment Specialist</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VAT Compliance</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Central Bank Exposure</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Legal Due Diligence</a:t>
              </a:r>
            </a:p>
            <a:p>
              <a:pPr algn="just"/>
              <a:endParaRPr lang="en-US" sz="1200" dirty="0">
                <a:solidFill>
                  <a:srgbClr val="FFFFFF"/>
                </a:solidFill>
                <a:latin typeface="Arial" panose="020B0604020202020204" pitchFamily="34" charset="0"/>
                <a:ea typeface="Garet"/>
                <a:cs typeface="Arial" panose="020B0604020202020204" pitchFamily="34" charset="0"/>
                <a:sym typeface="Garet"/>
              </a:endParaRPr>
            </a:p>
          </p:txBody>
        </p:sp>
      </p:grpSp>
      <p:grpSp>
        <p:nvGrpSpPr>
          <p:cNvPr id="30" name="Group 29">
            <a:extLst>
              <a:ext uri="{FF2B5EF4-FFF2-40B4-BE49-F238E27FC236}">
                <a16:creationId xmlns:a16="http://schemas.microsoft.com/office/drawing/2014/main" id="{D521CDA5-FA99-9172-BC20-FCA9C6BCCC0B}"/>
              </a:ext>
            </a:extLst>
          </p:cNvPr>
          <p:cNvGrpSpPr/>
          <p:nvPr/>
        </p:nvGrpSpPr>
        <p:grpSpPr>
          <a:xfrm>
            <a:off x="2937708" y="6134163"/>
            <a:ext cx="5504653" cy="2517042"/>
            <a:chOff x="12030363" y="4590103"/>
            <a:chExt cx="5504653" cy="2517042"/>
          </a:xfrm>
        </p:grpSpPr>
        <p:sp>
          <p:nvSpPr>
            <p:cNvPr id="31" name="Freeform 33">
              <a:extLst>
                <a:ext uri="{FF2B5EF4-FFF2-40B4-BE49-F238E27FC236}">
                  <a16:creationId xmlns:a16="http://schemas.microsoft.com/office/drawing/2014/main" id="{846E2388-EFA2-4071-51D3-FB1977DA06DA}"/>
                </a:ext>
              </a:extLst>
            </p:cNvPr>
            <p:cNvSpPr/>
            <p:nvPr/>
          </p:nvSpPr>
          <p:spPr>
            <a:xfrm>
              <a:off x="13540494" y="4612203"/>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sp>
          <p:nvSpPr>
            <p:cNvPr id="32" name="TextBox 34">
              <a:extLst>
                <a:ext uri="{FF2B5EF4-FFF2-40B4-BE49-F238E27FC236}">
                  <a16:creationId xmlns:a16="http://schemas.microsoft.com/office/drawing/2014/main" id="{6C71A155-7984-9FD7-0D56-BA59537CAFA8}"/>
                </a:ext>
              </a:extLst>
            </p:cNvPr>
            <p:cNvSpPr txBox="1"/>
            <p:nvPr/>
          </p:nvSpPr>
          <p:spPr>
            <a:xfrm>
              <a:off x="13540494" y="4590103"/>
              <a:ext cx="3994521" cy="2489414"/>
            </a:xfrm>
            <a:prstGeom prst="rect">
              <a:avLst/>
            </a:prstGeom>
          </p:spPr>
          <p:txBody>
            <a:bodyPr lIns="47790" tIns="47790" rIns="47790" bIns="47790" rtlCol="0" anchor="ctr"/>
            <a:lstStyle/>
            <a:p>
              <a:pPr marL="0" lvl="0" indent="0" algn="ctr">
                <a:lnSpc>
                  <a:spcPts val="1470"/>
                </a:lnSpc>
                <a:spcBef>
                  <a:spcPct val="0"/>
                </a:spcBef>
              </a:pPr>
              <a:endParaRPr/>
            </a:p>
          </p:txBody>
        </p:sp>
        <p:sp>
          <p:nvSpPr>
            <p:cNvPr id="33" name="TextBox 37">
              <a:extLst>
                <a:ext uri="{FF2B5EF4-FFF2-40B4-BE49-F238E27FC236}">
                  <a16:creationId xmlns:a16="http://schemas.microsoft.com/office/drawing/2014/main" id="{CACD8180-FF6F-A405-1FC2-A8B81394E4FE}"/>
                </a:ext>
              </a:extLst>
            </p:cNvPr>
            <p:cNvSpPr txBox="1"/>
            <p:nvPr/>
          </p:nvSpPr>
          <p:spPr>
            <a:xfrm>
              <a:off x="14276287" y="4717225"/>
              <a:ext cx="3066192" cy="513346"/>
            </a:xfrm>
            <a:prstGeom prst="rect">
              <a:avLst/>
            </a:prstGeom>
          </p:spPr>
          <p:txBody>
            <a:bodyPr wrap="square" lIns="0" tIns="0" rIns="0" bIns="0" rtlCol="0" anchor="t">
              <a:spAutoFit/>
            </a:bodyPr>
            <a:lstStyle/>
            <a:p>
              <a:pPr algn="l">
                <a:lnSpc>
                  <a:spcPts val="4663"/>
                </a:lnSpc>
              </a:pPr>
              <a:r>
                <a:rPr lang="en-US" sz="2100" b="1" dirty="0">
                  <a:solidFill>
                    <a:srgbClr val="FFFFFF"/>
                  </a:solidFill>
                  <a:latin typeface="Arial" panose="020B0604020202020204" pitchFamily="34" charset="0"/>
                  <a:ea typeface="Montserrat Classic Bold"/>
                  <a:cs typeface="Arial" panose="020B0604020202020204" pitchFamily="34" charset="0"/>
                  <a:sym typeface="Montserrat Classic Bold"/>
                </a:rPr>
                <a:t>Frank </a:t>
              </a:r>
              <a:r>
                <a:rPr lang="en-US" sz="2100" b="1" dirty="0" err="1">
                  <a:solidFill>
                    <a:srgbClr val="FFFFFF"/>
                  </a:solidFill>
                  <a:latin typeface="Arial" panose="020B0604020202020204" pitchFamily="34" charset="0"/>
                  <a:ea typeface="Montserrat Classic Bold"/>
                  <a:cs typeface="Arial" panose="020B0604020202020204" pitchFamily="34" charset="0"/>
                  <a:sym typeface="Montserrat Classic Bold"/>
                </a:rPr>
                <a:t>D’Urban</a:t>
              </a:r>
              <a:r>
                <a:rPr lang="en-US" sz="2100" b="1" dirty="0">
                  <a:solidFill>
                    <a:srgbClr val="FFFFFF"/>
                  </a:solidFill>
                  <a:latin typeface="Arial" panose="020B0604020202020204" pitchFamily="34" charset="0"/>
                  <a:ea typeface="Montserrat Classic Bold"/>
                  <a:cs typeface="Arial" panose="020B0604020202020204" pitchFamily="34" charset="0"/>
                  <a:sym typeface="Montserrat Classic Bold"/>
                </a:rPr>
                <a:t> Jackson</a:t>
              </a:r>
              <a:endParaRPr lang="en-US" sz="2100" dirty="0">
                <a:solidFill>
                  <a:srgbClr val="FFFFFF"/>
                </a:solidFill>
                <a:latin typeface="Arial" panose="020B0604020202020204" pitchFamily="34" charset="0"/>
                <a:ea typeface="Montserrat Classic Bold"/>
                <a:cs typeface="Arial" panose="020B0604020202020204" pitchFamily="34" charset="0"/>
                <a:sym typeface="Montserrat Classic Bold"/>
              </a:endParaRPr>
            </a:p>
          </p:txBody>
        </p:sp>
        <p:pic>
          <p:nvPicPr>
            <p:cNvPr id="34" name="Picture 17">
              <a:extLst>
                <a:ext uri="{FF2B5EF4-FFF2-40B4-BE49-F238E27FC236}">
                  <a16:creationId xmlns:a16="http://schemas.microsoft.com/office/drawing/2014/main" id="{DC8C1767-FF1F-C169-D477-CBE71A2D807F}"/>
                </a:ext>
              </a:extLst>
            </p:cNvPr>
            <p:cNvPicPr>
              <a:picLocks noChangeAspect="1"/>
            </p:cNvPicPr>
            <p:nvPr/>
          </p:nvPicPr>
          <p:blipFill>
            <a:blip r:embed="rId8"/>
            <a:srcRect l="22954" r="22954"/>
            <a:stretch>
              <a:fillRect/>
            </a:stretch>
          </p:blipFill>
          <p:spPr>
            <a:xfrm>
              <a:off x="12030363" y="4603040"/>
              <a:ext cx="1907741" cy="2504105"/>
            </a:xfrm>
            <a:prstGeom prst="rect">
              <a:avLst/>
            </a:prstGeom>
          </p:spPr>
        </p:pic>
        <p:sp>
          <p:nvSpPr>
            <p:cNvPr id="35" name="Freeform 39">
              <a:extLst>
                <a:ext uri="{FF2B5EF4-FFF2-40B4-BE49-F238E27FC236}">
                  <a16:creationId xmlns:a16="http://schemas.microsoft.com/office/drawing/2014/main" id="{DAC8C4D2-12C0-CE5D-CF78-97776380DC6C}"/>
                </a:ext>
              </a:extLst>
            </p:cNvPr>
            <p:cNvSpPr/>
            <p:nvPr/>
          </p:nvSpPr>
          <p:spPr>
            <a:xfrm>
              <a:off x="13655479" y="5334191"/>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36" name="TextBox 41">
              <a:extLst>
                <a:ext uri="{FF2B5EF4-FFF2-40B4-BE49-F238E27FC236}">
                  <a16:creationId xmlns:a16="http://schemas.microsoft.com/office/drawing/2014/main" id="{BF98C374-68AF-56BA-CDF1-A2FAB4985722}"/>
                </a:ext>
              </a:extLst>
            </p:cNvPr>
            <p:cNvSpPr txBox="1"/>
            <p:nvPr/>
          </p:nvSpPr>
          <p:spPr>
            <a:xfrm>
              <a:off x="13958978" y="5444640"/>
              <a:ext cx="3189866" cy="242246"/>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CPA, CHIEF TAX OFFICER</a:t>
              </a:r>
            </a:p>
          </p:txBody>
        </p:sp>
        <p:sp>
          <p:nvSpPr>
            <p:cNvPr id="37" name="TextBox 42">
              <a:extLst>
                <a:ext uri="{FF2B5EF4-FFF2-40B4-BE49-F238E27FC236}">
                  <a16:creationId xmlns:a16="http://schemas.microsoft.com/office/drawing/2014/main" id="{DBF68B47-A648-F172-6048-4EDEED68C28C}"/>
                </a:ext>
              </a:extLst>
            </p:cNvPr>
            <p:cNvSpPr txBox="1"/>
            <p:nvPr/>
          </p:nvSpPr>
          <p:spPr>
            <a:xfrm>
              <a:off x="13965506" y="5962222"/>
              <a:ext cx="3569510" cy="738664"/>
            </a:xfrm>
            <a:prstGeom prst="rect">
              <a:avLst/>
            </a:prstGeom>
          </p:spPr>
          <p:txBody>
            <a:bodyPr wrap="square" lIns="0" tIns="0" rIns="0" bIns="0" rtlCol="0" anchor="t">
              <a:spAutoFit/>
            </a:bodyPr>
            <a:lstStyle/>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Tax Planning &amp; Compliance</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Tax Accounting</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Payroll Services</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Wealth Management</a:t>
              </a:r>
            </a:p>
          </p:txBody>
        </p:sp>
      </p:grpSp>
    </p:spTree>
    <p:extLst>
      <p:ext uri="{BB962C8B-B14F-4D97-AF65-F5344CB8AC3E}">
        <p14:creationId xmlns:p14="http://schemas.microsoft.com/office/powerpoint/2010/main" val="1433245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5400000">
            <a:off x="-2" y="3520481"/>
            <a:ext cx="6771139" cy="6771139"/>
          </a:xfrm>
          <a:custGeom>
            <a:avLst/>
            <a:gdLst/>
            <a:ahLst/>
            <a:cxnLst/>
            <a:rect l="l" t="t" r="r" b="b"/>
            <a:pathLst>
              <a:path w="6771139" h="6771139">
                <a:moveTo>
                  <a:pt x="0" y="0"/>
                </a:moveTo>
                <a:lnTo>
                  <a:pt x="6771138" y="0"/>
                </a:lnTo>
                <a:lnTo>
                  <a:pt x="6771138" y="6771139"/>
                </a:lnTo>
                <a:lnTo>
                  <a:pt x="0" y="6771139"/>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en-US"/>
          </a:p>
        </p:txBody>
      </p:sp>
      <p:grpSp>
        <p:nvGrpSpPr>
          <p:cNvPr id="4" name="Group 4"/>
          <p:cNvGrpSpPr>
            <a:grpSpLocks noGrp="1" noUngrp="1" noRot="1" noMove="1" noResize="1"/>
          </p:cNvGrpSpPr>
          <p:nvPr/>
        </p:nvGrpSpPr>
        <p:grpSpPr>
          <a:xfrm>
            <a:off x="1584776" y="2442140"/>
            <a:ext cx="15118448" cy="7221327"/>
            <a:chOff x="0" y="0"/>
            <a:chExt cx="8876313" cy="4239771"/>
          </a:xfrm>
        </p:grpSpPr>
        <p:sp>
          <p:nvSpPr>
            <p:cNvPr id="5" name="Freeform 5"/>
            <p:cNvSpPr>
              <a:spLocks noGrp="1" noRot="1" noMove="1" noResize="1" noEditPoints="1" noAdjustHandles="1" noChangeArrowheads="1" noChangeShapeType="1"/>
            </p:cNvSpPr>
            <p:nvPr/>
          </p:nvSpPr>
          <p:spPr>
            <a:xfrm>
              <a:off x="0" y="0"/>
              <a:ext cx="8876312" cy="4239771"/>
            </a:xfrm>
            <a:custGeom>
              <a:avLst/>
              <a:gdLst/>
              <a:ahLst/>
              <a:cxnLst/>
              <a:rect l="l" t="t" r="r" b="b"/>
              <a:pathLst>
                <a:path w="8876312" h="4239771">
                  <a:moveTo>
                    <a:pt x="8751853" y="4239771"/>
                  </a:moveTo>
                  <a:lnTo>
                    <a:pt x="124460" y="4239771"/>
                  </a:lnTo>
                  <a:cubicBezTo>
                    <a:pt x="55880" y="4239771"/>
                    <a:pt x="0" y="4183891"/>
                    <a:pt x="0" y="4115310"/>
                  </a:cubicBezTo>
                  <a:lnTo>
                    <a:pt x="0" y="124460"/>
                  </a:lnTo>
                  <a:cubicBezTo>
                    <a:pt x="0" y="55880"/>
                    <a:pt x="55880" y="0"/>
                    <a:pt x="124460" y="0"/>
                  </a:cubicBezTo>
                  <a:lnTo>
                    <a:pt x="8751853" y="0"/>
                  </a:lnTo>
                  <a:cubicBezTo>
                    <a:pt x="8820433" y="0"/>
                    <a:pt x="8876312" y="55880"/>
                    <a:pt x="8876312" y="124460"/>
                  </a:cubicBezTo>
                  <a:lnTo>
                    <a:pt x="8876312" y="4115311"/>
                  </a:lnTo>
                  <a:cubicBezTo>
                    <a:pt x="8876312" y="4183891"/>
                    <a:pt x="8820433" y="4239771"/>
                    <a:pt x="8751853" y="4239771"/>
                  </a:cubicBezTo>
                  <a:close/>
                </a:path>
              </a:pathLst>
            </a:custGeom>
            <a:solidFill>
              <a:srgbClr val="015186"/>
            </a:solidFill>
          </p:spPr>
          <p:txBody>
            <a:bodyPr/>
            <a:lstStyle/>
            <a:p>
              <a:endParaRPr lang="en-US"/>
            </a:p>
          </p:txBody>
        </p:sp>
      </p:grpSp>
      <p:grpSp>
        <p:nvGrpSpPr>
          <p:cNvPr id="6" name="Group 6"/>
          <p:cNvGrpSpPr>
            <a:grpSpLocks noGrp="1" noUngrp="1" noRot="1" noMove="1" noResize="1"/>
          </p:cNvGrpSpPr>
          <p:nvPr/>
        </p:nvGrpSpPr>
        <p:grpSpPr>
          <a:xfrm>
            <a:off x="5534576" y="1483635"/>
            <a:ext cx="8569310" cy="1917009"/>
            <a:chOff x="0" y="0"/>
            <a:chExt cx="11425747" cy="2556012"/>
          </a:xfrm>
        </p:grpSpPr>
        <p:sp>
          <p:nvSpPr>
            <p:cNvPr id="7" name="TextBox 7"/>
            <p:cNvSpPr txBox="1">
              <a:spLocks noGrp="1" noRot="1" noMove="1" noResize="1" noEditPoints="1" noAdjustHandles="1" noChangeArrowheads="1" noChangeShapeType="1"/>
            </p:cNvSpPr>
            <p:nvPr/>
          </p:nvSpPr>
          <p:spPr>
            <a:xfrm>
              <a:off x="0" y="-114300"/>
              <a:ext cx="11425747" cy="1231552"/>
            </a:xfrm>
            <a:prstGeom prst="rect">
              <a:avLst/>
            </a:prstGeom>
          </p:spPr>
          <p:txBody>
            <a:bodyPr lIns="0" tIns="0" rIns="0" bIns="0" rtlCol="0" anchor="t">
              <a:spAutoFit/>
            </a:bodyPr>
            <a:lstStyle/>
            <a:p>
              <a:pPr algn="l">
                <a:lnSpc>
                  <a:spcPts val="6708"/>
                </a:lnSpc>
              </a:pPr>
              <a:endParaRPr/>
            </a:p>
          </p:txBody>
        </p:sp>
        <p:sp>
          <p:nvSpPr>
            <p:cNvPr id="8" name="TextBox 8"/>
            <p:cNvSpPr txBox="1">
              <a:spLocks noGrp="1" noRot="1" noMove="1" noResize="1" noEditPoints="1" noAdjustHandles="1" noChangeArrowheads="1" noChangeShapeType="1"/>
            </p:cNvSpPr>
            <p:nvPr/>
          </p:nvSpPr>
          <p:spPr>
            <a:xfrm>
              <a:off x="0" y="1516018"/>
              <a:ext cx="11425747" cy="1039994"/>
            </a:xfrm>
            <a:prstGeom prst="rect">
              <a:avLst/>
            </a:prstGeom>
          </p:spPr>
          <p:txBody>
            <a:bodyPr lIns="0" tIns="0" rIns="0" bIns="0" rtlCol="0" anchor="t">
              <a:spAutoFit/>
            </a:bodyPr>
            <a:lstStyle/>
            <a:p>
              <a:pPr algn="r">
                <a:lnSpc>
                  <a:spcPts val="5989"/>
                </a:lnSpc>
              </a:pPr>
              <a:r>
                <a:rPr lang="en-US" sz="3993" spc="39">
                  <a:solidFill>
                    <a:srgbClr val="050707"/>
                  </a:solidFill>
                  <a:latin typeface="Cooper Hewitt"/>
                  <a:ea typeface="Cooper Hewitt"/>
                  <a:cs typeface="Cooper Hewitt"/>
                  <a:sym typeface="Cooper Hewitt"/>
                </a:rPr>
                <a:t>.</a:t>
              </a:r>
            </a:p>
          </p:txBody>
        </p:sp>
      </p:grpSp>
      <p:sp>
        <p:nvSpPr>
          <p:cNvPr id="9" name="AutoShape 9"/>
          <p:cNvSpPr>
            <a:spLocks noGrp="1" noRot="1" noMove="1" noResize="1" noEditPoints="1" noAdjustHandles="1" noChangeArrowheads="1" noChangeShapeType="1"/>
          </p:cNvSpPr>
          <p:nvPr/>
        </p:nvSpPr>
        <p:spPr>
          <a:xfrm flipH="1">
            <a:off x="2360213" y="4704708"/>
            <a:ext cx="3366953" cy="0"/>
          </a:xfrm>
          <a:prstGeom prst="line">
            <a:avLst/>
          </a:prstGeom>
          <a:ln w="28575" cap="rnd">
            <a:solidFill>
              <a:srgbClr val="FFFFFF"/>
            </a:solidFill>
            <a:prstDash val="solid"/>
            <a:headEnd type="none" w="sm" len="sm"/>
            <a:tailEnd type="none" w="sm" len="sm"/>
          </a:ln>
        </p:spPr>
        <p:txBody>
          <a:bodyPr/>
          <a:lstStyle/>
          <a:p>
            <a:endParaRPr lang="en-US"/>
          </a:p>
        </p:txBody>
      </p:sp>
      <p:sp>
        <p:nvSpPr>
          <p:cNvPr id="10" name="Freeform 10"/>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6"/>
            <a:stretch>
              <a:fillRect/>
            </a:stretch>
          </a:blipFill>
        </p:spPr>
        <p:txBody>
          <a:bodyPr/>
          <a:lstStyle/>
          <a:p>
            <a:endParaRPr lang="en-US"/>
          </a:p>
        </p:txBody>
      </p:sp>
      <p:sp>
        <p:nvSpPr>
          <p:cNvPr id="11" name="TextBox 11"/>
          <p:cNvSpPr txBox="1">
            <a:spLocks/>
          </p:cNvSpPr>
          <p:nvPr/>
        </p:nvSpPr>
        <p:spPr>
          <a:xfrm>
            <a:off x="2360213" y="5029200"/>
            <a:ext cx="13813828" cy="3877985"/>
          </a:xfrm>
          <a:prstGeom prst="rect">
            <a:avLst/>
          </a:prstGeom>
        </p:spPr>
        <p:txBody>
          <a:bodyPr lIns="0" tIns="0" rIns="0" bIns="0" rtlCol="0" anchor="t">
            <a:spAutoFit/>
          </a:bodyPr>
          <a:lstStyle/>
          <a:p>
            <a:pPr algn="just">
              <a:buNone/>
            </a:pPr>
            <a:r>
              <a:rPr lang="en-US" sz="2800" b="1" i="0" u="none" strike="noStrike" dirty="0">
                <a:solidFill>
                  <a:schemeClr val="bg1"/>
                </a:solidFill>
                <a:effectLst/>
                <a:latin typeface="Arial" panose="020B0604020202020204" pitchFamily="34" charset="0"/>
                <a:cs typeface="Arial" panose="020B0604020202020204" pitchFamily="34" charset="0"/>
              </a:rPr>
              <a:t>CKH Group’s mission is to provide our communities and financial leaders with quality accounting support, made accessible by our international resources and local expertise. </a:t>
            </a:r>
            <a:r>
              <a:rPr lang="en-US" sz="2800" b="0" i="0" u="none" strike="noStrike" dirty="0">
                <a:solidFill>
                  <a:schemeClr val="bg1"/>
                </a:solidFill>
                <a:effectLst/>
                <a:latin typeface="Arial" panose="020B0604020202020204" pitchFamily="34" charset="0"/>
                <a:cs typeface="Arial" panose="020B0604020202020204" pitchFamily="34" charset="0"/>
              </a:rPr>
              <a:t>Through our client-first partnership, we simplify compliance and take accountability for your financial success.</a:t>
            </a:r>
          </a:p>
          <a:p>
            <a:pPr algn="just">
              <a:buNone/>
            </a:pPr>
            <a:r>
              <a:rPr lang="en-US" sz="2800" b="0" i="0" u="none" strike="noStrike" dirty="0">
                <a:solidFill>
                  <a:schemeClr val="bg1"/>
                </a:solidFill>
                <a:effectLst/>
                <a:latin typeface="Arial" panose="020B0604020202020204" pitchFamily="34" charset="0"/>
                <a:cs typeface="Arial" panose="020B0604020202020204" pitchFamily="34" charset="0"/>
              </a:rPr>
              <a:t> </a:t>
            </a:r>
          </a:p>
          <a:p>
            <a:pPr algn="just"/>
            <a:r>
              <a:rPr lang="en-US" sz="2800" b="0" i="0" u="none" strike="noStrike" dirty="0">
                <a:solidFill>
                  <a:schemeClr val="bg1"/>
                </a:solidFill>
                <a:effectLst/>
                <a:latin typeface="Arial" panose="020B0604020202020204" pitchFamily="34" charset="0"/>
                <a:cs typeface="Arial" panose="020B0604020202020204" pitchFamily="34" charset="0"/>
              </a:rPr>
              <a:t>Every interaction with CKH Group is a blend of our 20+ years of local expertise with the scalability of our global network of support, a partnership that feels personal, and a commitment to simplifying the complexities of assurance, tax, and accounting. </a:t>
            </a:r>
            <a:r>
              <a:rPr lang="en-US" sz="2800" b="1" i="0" u="none" strike="noStrike" dirty="0">
                <a:solidFill>
                  <a:schemeClr val="bg1"/>
                </a:solidFill>
                <a:effectLst/>
                <a:latin typeface="Arial" panose="020B0604020202020204" pitchFamily="34" charset="0"/>
                <a:cs typeface="Arial" panose="020B0604020202020204" pitchFamily="34" charset="0"/>
              </a:rPr>
              <a:t>We take on your financial challenges as our own: your success is our goal.</a:t>
            </a:r>
            <a:endParaRPr lang="en-US" sz="2800" b="0" i="0" u="none" strike="noStrike" dirty="0">
              <a:solidFill>
                <a:schemeClr val="bg1"/>
              </a:solidFill>
              <a:effectLst/>
              <a:latin typeface="Arial" panose="020B0604020202020204" pitchFamily="34" charset="0"/>
              <a:cs typeface="Arial" panose="020B0604020202020204" pitchFamily="34" charset="0"/>
            </a:endParaRPr>
          </a:p>
        </p:txBody>
      </p:sp>
      <p:sp>
        <p:nvSpPr>
          <p:cNvPr id="12" name="TextBox 12"/>
          <p:cNvSpPr txBox="1">
            <a:spLocks/>
          </p:cNvSpPr>
          <p:nvPr/>
        </p:nvSpPr>
        <p:spPr>
          <a:xfrm>
            <a:off x="2360212" y="2813302"/>
            <a:ext cx="10288987" cy="658963"/>
          </a:xfrm>
          <a:prstGeom prst="rect">
            <a:avLst/>
          </a:prstGeom>
        </p:spPr>
        <p:txBody>
          <a:bodyPr wrap="square" lIns="0" tIns="0" rIns="0" bIns="0" rtlCol="0" anchor="t">
            <a:spAutoFit/>
          </a:bodyPr>
          <a:lstStyle/>
          <a:p>
            <a:pPr algn="l">
              <a:lnSpc>
                <a:spcPts val="5441"/>
              </a:lnSpc>
            </a:pPr>
            <a:r>
              <a:rPr lang="en-US" sz="3627" dirty="0">
                <a:solidFill>
                  <a:srgbClr val="FFFFFF"/>
                </a:solidFill>
                <a:latin typeface="Arial Bold"/>
                <a:ea typeface="Arial Bold"/>
                <a:cs typeface="Arial Bold"/>
                <a:sym typeface="Arial Bold"/>
              </a:rPr>
              <a:t>WE TAKE YOUR BUSINESS </a:t>
            </a:r>
            <a:r>
              <a:rPr lang="en-US" sz="3627" dirty="0">
                <a:solidFill>
                  <a:srgbClr val="FAA146"/>
                </a:solidFill>
                <a:latin typeface="Arial Bold"/>
                <a:ea typeface="Arial Bold"/>
                <a:cs typeface="Arial Bold"/>
                <a:sym typeface="Arial Bold"/>
              </a:rPr>
              <a:t>PERSONALLY</a:t>
            </a:r>
          </a:p>
        </p:txBody>
      </p:sp>
      <p:grpSp>
        <p:nvGrpSpPr>
          <p:cNvPr id="13" name="Group 13"/>
          <p:cNvGrpSpPr>
            <a:grpSpLocks noGrp="1" noUngrp="1" noRot="1" noMove="1" noResize="1"/>
          </p:cNvGrpSpPr>
          <p:nvPr/>
        </p:nvGrpSpPr>
        <p:grpSpPr>
          <a:xfrm>
            <a:off x="0" y="0"/>
            <a:ext cx="18288000" cy="1475496"/>
            <a:chOff x="0" y="0"/>
            <a:chExt cx="6671512" cy="538265"/>
          </a:xfrm>
        </p:grpSpPr>
        <p:sp>
          <p:nvSpPr>
            <p:cNvPr id="14" name="Freeform 14"/>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15" name="Freeform 15"/>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7"/>
            <a:stretch>
              <a:fillRect t="-30" b="-30"/>
            </a:stretch>
          </a:blipFill>
        </p:spPr>
        <p:txBody>
          <a:bodyPr/>
          <a:lstStyle/>
          <a:p>
            <a:endParaRPr lang="en-US"/>
          </a:p>
        </p:txBody>
      </p:sp>
      <p:sp>
        <p:nvSpPr>
          <p:cNvPr id="16" name="TextBox 16"/>
          <p:cNvSpPr txBox="1">
            <a:spLocks/>
          </p:cNvSpPr>
          <p:nvPr/>
        </p:nvSpPr>
        <p:spPr>
          <a:xfrm>
            <a:off x="277424" y="322971"/>
            <a:ext cx="17039026" cy="1238250"/>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Bold"/>
                <a:sym typeface="Arial Bold"/>
              </a:rPr>
              <a:t>OUR PURPOSE</a:t>
            </a:r>
          </a:p>
        </p:txBody>
      </p:sp>
      <p:grpSp>
        <p:nvGrpSpPr>
          <p:cNvPr id="17" name="Group 17"/>
          <p:cNvGrpSpPr>
            <a:grpSpLocks/>
          </p:cNvGrpSpPr>
          <p:nvPr/>
        </p:nvGrpSpPr>
        <p:grpSpPr>
          <a:xfrm>
            <a:off x="12254244" y="808974"/>
            <a:ext cx="3959461" cy="3959461"/>
            <a:chOff x="0" y="0"/>
            <a:chExt cx="812800" cy="812800"/>
          </a:xfrm>
        </p:grpSpPr>
        <p:sp>
          <p:nvSpPr>
            <p:cNvPr id="18" name="Freeform 18"/>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D9ED"/>
            </a:solidFill>
          </p:spPr>
          <p:txBody>
            <a:bodyPr/>
            <a:lstStyle/>
            <a:p>
              <a:endParaRPr lang="en-US"/>
            </a:p>
          </p:txBody>
        </p:sp>
        <p:sp>
          <p:nvSpPr>
            <p:cNvPr id="19" name="TextBox 19"/>
            <p:cNvSpPr txBox="1">
              <a:spLocks/>
            </p:cNvSpPr>
            <p:nvPr/>
          </p:nvSpPr>
          <p:spPr>
            <a:xfrm>
              <a:off x="76200" y="-19050"/>
              <a:ext cx="660400" cy="755650"/>
            </a:xfrm>
            <a:prstGeom prst="rect">
              <a:avLst/>
            </a:prstGeom>
          </p:spPr>
          <p:txBody>
            <a:bodyPr lIns="50800" tIns="50800" rIns="50800" bIns="50800" rtlCol="0" anchor="ctr"/>
            <a:lstStyle/>
            <a:p>
              <a:pPr algn="ctr">
                <a:lnSpc>
                  <a:spcPts val="2970"/>
                </a:lnSpc>
              </a:pPr>
              <a:endParaRPr/>
            </a:p>
          </p:txBody>
        </p:sp>
      </p:grpSp>
      <p:grpSp>
        <p:nvGrpSpPr>
          <p:cNvPr id="20" name="Group 20"/>
          <p:cNvGrpSpPr>
            <a:grpSpLocks noChangeAspect="1"/>
          </p:cNvGrpSpPr>
          <p:nvPr/>
        </p:nvGrpSpPr>
        <p:grpSpPr>
          <a:xfrm>
            <a:off x="12433949" y="987884"/>
            <a:ext cx="3600051" cy="3600037"/>
            <a:chOff x="0" y="0"/>
            <a:chExt cx="6350000" cy="6349975"/>
          </a:xfrm>
        </p:grpSpPr>
        <p:sp>
          <p:nvSpPr>
            <p:cNvPr id="21" name="Freeform 21"/>
            <p:cNvSpPr>
              <a:spLocks/>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4646" r="-15352"/>
              </a:stretch>
            </a:blipFill>
          </p:spPr>
          <p:txBody>
            <a:bodyPr/>
            <a:lstStyle/>
            <a:p>
              <a:endParaRPr lang="en-US"/>
            </a:p>
          </p:txBody>
        </p:sp>
      </p:grpSp>
      <p:sp>
        <p:nvSpPr>
          <p:cNvPr id="22" name="TextBox 11">
            <a:extLst>
              <a:ext uri="{FF2B5EF4-FFF2-40B4-BE49-F238E27FC236}">
                <a16:creationId xmlns:a16="http://schemas.microsoft.com/office/drawing/2014/main" id="{5536FB24-F5CC-C221-32FF-15553B6FAB05}"/>
              </a:ext>
            </a:extLst>
          </p:cNvPr>
          <p:cNvSpPr txBox="1">
            <a:spLocks/>
          </p:cNvSpPr>
          <p:nvPr/>
        </p:nvSpPr>
        <p:spPr>
          <a:xfrm>
            <a:off x="2360213" y="3618869"/>
            <a:ext cx="9714326" cy="666849"/>
          </a:xfrm>
          <a:prstGeom prst="rect">
            <a:avLst/>
          </a:prstGeom>
        </p:spPr>
        <p:txBody>
          <a:bodyPr wrap="square" lIns="0" tIns="0" rIns="0" bIns="0" rtlCol="0" anchor="t">
            <a:spAutoFit/>
          </a:bodyPr>
          <a:lstStyle/>
          <a:p>
            <a:pPr>
              <a:lnSpc>
                <a:spcPts val="2550"/>
              </a:lnSpc>
              <a:spcAft>
                <a:spcPts val="1725"/>
              </a:spcAft>
              <a:buNone/>
            </a:pPr>
            <a:r>
              <a:rPr lang="en-US" sz="2400" b="0" i="0" u="none" strike="noStrike" dirty="0">
                <a:solidFill>
                  <a:srgbClr val="B3D9ED"/>
                </a:solidFill>
                <a:effectLst/>
                <a:latin typeface="Arial" panose="020B0604020202020204" pitchFamily="34" charset="0"/>
                <a:cs typeface="Arial" panose="020B0604020202020204" pitchFamily="34" charset="0"/>
              </a:rPr>
              <a:t>That's why we return your calls, respond to your concerns, and celebrate your wins- just like we have for our clients for over 20 years.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11" b="-16611"/>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7004716" y="1541954"/>
            <a:ext cx="11797131" cy="5843610"/>
          </a:xfrm>
          <a:custGeom>
            <a:avLst/>
            <a:gdLst/>
            <a:ahLst/>
            <a:cxnLst/>
            <a:rect l="l" t="t" r="r" b="b"/>
            <a:pathLst>
              <a:path w="11797131" h="5843610">
                <a:moveTo>
                  <a:pt x="0" y="0"/>
                </a:moveTo>
                <a:lnTo>
                  <a:pt x="11797130" y="0"/>
                </a:lnTo>
                <a:lnTo>
                  <a:pt x="11797130" y="5843609"/>
                </a:lnTo>
                <a:lnTo>
                  <a:pt x="0" y="5843609"/>
                </a:lnTo>
                <a:lnTo>
                  <a:pt x="0" y="0"/>
                </a:lnTo>
                <a:close/>
              </a:path>
            </a:pathLst>
          </a:custGeom>
          <a:blipFill>
            <a:blip r:embed="rId3">
              <a:alphaModFix amt="47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a:off x="9165495" y="2915289"/>
            <a:ext cx="232887" cy="522807"/>
          </a:xfrm>
          <a:custGeom>
            <a:avLst/>
            <a:gdLst/>
            <a:ahLst/>
            <a:cxnLst/>
            <a:rect l="l" t="t" r="r" b="b"/>
            <a:pathLst>
              <a:path w="232887" h="522807">
                <a:moveTo>
                  <a:pt x="0" y="0"/>
                </a:moveTo>
                <a:lnTo>
                  <a:pt x="232887" y="0"/>
                </a:lnTo>
                <a:lnTo>
                  <a:pt x="232887" y="522807"/>
                </a:lnTo>
                <a:lnTo>
                  <a:pt x="0" y="522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a:spLocks noGrp="1" noRot="1" noMove="1" noResize="1" noEditPoints="1" noAdjustHandles="1" noChangeArrowheads="1" noChangeShapeType="1"/>
          </p:cNvSpPr>
          <p:nvPr/>
        </p:nvSpPr>
        <p:spPr>
          <a:xfrm>
            <a:off x="13130089" y="5808231"/>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a:spLocks noGrp="1" noRot="1" noMove="1" noResize="1" noEditPoints="1" noAdjustHandles="1" noChangeArrowheads="1" noChangeShapeType="1"/>
          </p:cNvSpPr>
          <p:nvPr/>
        </p:nvSpPr>
        <p:spPr>
          <a:xfrm>
            <a:off x="13162939" y="2823439"/>
            <a:ext cx="232887" cy="522807"/>
          </a:xfrm>
          <a:custGeom>
            <a:avLst/>
            <a:gdLst/>
            <a:ahLst/>
            <a:cxnLst/>
            <a:rect l="l" t="t" r="r" b="b"/>
            <a:pathLst>
              <a:path w="232887" h="522807">
                <a:moveTo>
                  <a:pt x="0" y="0"/>
                </a:moveTo>
                <a:lnTo>
                  <a:pt x="232887" y="0"/>
                </a:lnTo>
                <a:lnTo>
                  <a:pt x="232887" y="522807"/>
                </a:lnTo>
                <a:lnTo>
                  <a:pt x="0" y="522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a:spLocks noGrp="1" noRot="1" noMove="1" noResize="1" noEditPoints="1" noAdjustHandles="1" noChangeArrowheads="1" noChangeShapeType="1"/>
          </p:cNvSpPr>
          <p:nvPr/>
        </p:nvSpPr>
        <p:spPr>
          <a:xfrm>
            <a:off x="13894753" y="2876496"/>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a:spLocks noGrp="1" noRot="1" noMove="1" noResize="1" noEditPoints="1" noAdjustHandles="1" noChangeArrowheads="1" noChangeShapeType="1"/>
          </p:cNvSpPr>
          <p:nvPr/>
        </p:nvSpPr>
        <p:spPr>
          <a:xfrm>
            <a:off x="12178272" y="2699676"/>
            <a:ext cx="232887" cy="522807"/>
          </a:xfrm>
          <a:custGeom>
            <a:avLst/>
            <a:gdLst/>
            <a:ahLst/>
            <a:cxnLst/>
            <a:rect l="l" t="t" r="r" b="b"/>
            <a:pathLst>
              <a:path w="232887" h="522807">
                <a:moveTo>
                  <a:pt x="0" y="0"/>
                </a:moveTo>
                <a:lnTo>
                  <a:pt x="232887" y="0"/>
                </a:lnTo>
                <a:lnTo>
                  <a:pt x="232887" y="522807"/>
                </a:lnTo>
                <a:lnTo>
                  <a:pt x="0" y="522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a:spLocks noGrp="1" noRot="1" noMove="1" noResize="1" noEditPoints="1" noAdjustHandles="1" noChangeArrowheads="1" noChangeShapeType="1"/>
          </p:cNvSpPr>
          <p:nvPr/>
        </p:nvSpPr>
        <p:spPr>
          <a:xfrm>
            <a:off x="12974624" y="2176868"/>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a:spLocks noGrp="1" noRot="1" noMove="1" noResize="1" noEditPoints="1" noAdjustHandles="1" noChangeArrowheads="1" noChangeShapeType="1"/>
          </p:cNvSpPr>
          <p:nvPr/>
        </p:nvSpPr>
        <p:spPr>
          <a:xfrm>
            <a:off x="13378633" y="2300631"/>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8090378" y="2486196"/>
            <a:ext cx="2107244" cy="337243"/>
          </a:xfrm>
          <a:prstGeom prst="rect">
            <a:avLst/>
          </a:prstGeom>
          <a:solidFill>
            <a:schemeClr val="bg1"/>
          </a:solidFill>
        </p:spPr>
        <p:txBody>
          <a:bodyPr lIns="0" tIns="0" rIns="0" bIns="0" rtlCol="0" anchor="t">
            <a:spAutoFit/>
          </a:bodyPr>
          <a:lstStyle/>
          <a:p>
            <a:pPr algn="ctr">
              <a:lnSpc>
                <a:spcPts val="2415"/>
              </a:lnSpc>
            </a:pPr>
            <a:r>
              <a:rPr lang="en-US" sz="1725" dirty="0">
                <a:solidFill>
                  <a:srgbClr val="1E3148"/>
                </a:solidFill>
                <a:latin typeface="Arial Bold"/>
                <a:ea typeface="Arial Bold"/>
                <a:cs typeface="Arial Bold"/>
                <a:sym typeface="Arial Bold"/>
              </a:rPr>
              <a:t>HQ</a:t>
            </a:r>
            <a:r>
              <a:rPr lang="en-US" sz="1725" dirty="0">
                <a:solidFill>
                  <a:srgbClr val="1E3148"/>
                </a:solidFill>
                <a:latin typeface="Arial"/>
                <a:ea typeface="Arial"/>
                <a:cs typeface="Arial"/>
                <a:sym typeface="Arial"/>
              </a:rPr>
              <a:t>: Atlanta, Georgia</a:t>
            </a:r>
          </a:p>
        </p:txBody>
      </p:sp>
      <p:sp>
        <p:nvSpPr>
          <p:cNvPr id="12" name="TextBox 12"/>
          <p:cNvSpPr txBox="1">
            <a:spLocks noGrp="1" noRot="1" noMove="1" noResize="1" noEditPoints="1" noAdjustHandles="1" noChangeArrowheads="1" noChangeShapeType="1"/>
          </p:cNvSpPr>
          <p:nvPr/>
        </p:nvSpPr>
        <p:spPr>
          <a:xfrm>
            <a:off x="12443235" y="5106215"/>
            <a:ext cx="1577318" cy="588944"/>
          </a:xfrm>
          <a:prstGeom prst="rect">
            <a:avLst/>
          </a:prstGeom>
          <a:solidFill>
            <a:schemeClr val="bg1"/>
          </a:solidFill>
        </p:spPr>
        <p:txBody>
          <a:bodyPr wrap="square" lIns="0" tIns="0" rIns="0" bIns="0" rtlCol="0" anchor="t">
            <a:spAutoFit/>
          </a:bodyPr>
          <a:lstStyle/>
          <a:p>
            <a:pPr algn="ctr">
              <a:lnSpc>
                <a:spcPts val="2414"/>
              </a:lnSpc>
            </a:pPr>
            <a:r>
              <a:rPr lang="en-US" sz="1725" dirty="0">
                <a:solidFill>
                  <a:srgbClr val="1E3148"/>
                </a:solidFill>
                <a:latin typeface="Arial"/>
                <a:ea typeface="Arial"/>
                <a:cs typeface="Arial"/>
                <a:sym typeface="Arial"/>
              </a:rPr>
              <a:t>Cape Town, </a:t>
            </a:r>
          </a:p>
          <a:p>
            <a:pPr algn="ctr">
              <a:lnSpc>
                <a:spcPts val="2415"/>
              </a:lnSpc>
            </a:pPr>
            <a:r>
              <a:rPr lang="en-US" sz="1725" dirty="0">
                <a:solidFill>
                  <a:srgbClr val="1E3148"/>
                </a:solidFill>
                <a:latin typeface="Arial"/>
                <a:ea typeface="Arial"/>
                <a:cs typeface="Arial"/>
                <a:sym typeface="Arial"/>
              </a:rPr>
              <a:t>South Africa</a:t>
            </a:r>
          </a:p>
        </p:txBody>
      </p:sp>
      <p:sp>
        <p:nvSpPr>
          <p:cNvPr id="13" name="TextBox 13"/>
          <p:cNvSpPr txBox="1">
            <a:spLocks noGrp="1" noRot="1" noMove="1" noResize="1" noEditPoints="1" noAdjustHandles="1" noChangeArrowheads="1" noChangeShapeType="1"/>
          </p:cNvSpPr>
          <p:nvPr/>
        </p:nvSpPr>
        <p:spPr>
          <a:xfrm>
            <a:off x="10844051" y="3270046"/>
            <a:ext cx="1884508"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Barcelona, Spain</a:t>
            </a:r>
          </a:p>
        </p:txBody>
      </p:sp>
      <p:sp>
        <p:nvSpPr>
          <p:cNvPr id="14" name="TextBox 14"/>
          <p:cNvSpPr txBox="1">
            <a:spLocks noGrp="1" noRot="1" noMove="1" noResize="1" noEditPoints="1" noAdjustHandles="1" noChangeArrowheads="1" noChangeShapeType="1"/>
          </p:cNvSpPr>
          <p:nvPr/>
        </p:nvSpPr>
        <p:spPr>
          <a:xfrm>
            <a:off x="13704911" y="2314242"/>
            <a:ext cx="1530406"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Kyiv, Ukraine</a:t>
            </a:r>
          </a:p>
        </p:txBody>
      </p:sp>
      <p:sp>
        <p:nvSpPr>
          <p:cNvPr id="15" name="TextBox 15"/>
          <p:cNvSpPr txBox="1">
            <a:spLocks noGrp="1" noRot="1" noMove="1" noResize="1" noEditPoints="1" noAdjustHandles="1" noChangeArrowheads="1" noChangeShapeType="1"/>
          </p:cNvSpPr>
          <p:nvPr/>
        </p:nvSpPr>
        <p:spPr>
          <a:xfrm>
            <a:off x="12839927" y="3369219"/>
            <a:ext cx="1848898"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Athens, Greece</a:t>
            </a:r>
          </a:p>
        </p:txBody>
      </p:sp>
      <p:sp>
        <p:nvSpPr>
          <p:cNvPr id="16" name="TextBox 16"/>
          <p:cNvSpPr txBox="1">
            <a:spLocks noGrp="1" noRot="1" noMove="1" noResize="1" noEditPoints="1" noAdjustHandles="1" noChangeArrowheads="1" noChangeShapeType="1"/>
          </p:cNvSpPr>
          <p:nvPr/>
        </p:nvSpPr>
        <p:spPr>
          <a:xfrm>
            <a:off x="12203455" y="1777659"/>
            <a:ext cx="1806952" cy="281167"/>
          </a:xfrm>
          <a:prstGeom prst="rect">
            <a:avLst/>
          </a:prstGeom>
          <a:solidFill>
            <a:schemeClr val="bg1"/>
          </a:solidFill>
        </p:spPr>
        <p:txBody>
          <a:bodyPr wrap="square" lIns="0" tIns="0" rIns="0" bIns="0" rtlCol="0" anchor="t">
            <a:spAutoFit/>
          </a:bodyPr>
          <a:lstStyle/>
          <a:p>
            <a:pPr algn="ctr">
              <a:lnSpc>
                <a:spcPts val="2415"/>
              </a:lnSpc>
            </a:pPr>
            <a:r>
              <a:rPr lang="en-US" sz="1725">
                <a:solidFill>
                  <a:srgbClr val="1E3148"/>
                </a:solidFill>
                <a:latin typeface="Arial"/>
                <a:ea typeface="Arial"/>
                <a:cs typeface="Arial"/>
                <a:sym typeface="Arial"/>
              </a:rPr>
              <a:t>Poznań, Poland</a:t>
            </a:r>
          </a:p>
        </p:txBody>
      </p:sp>
      <p:sp>
        <p:nvSpPr>
          <p:cNvPr id="17" name="TextBox 17"/>
          <p:cNvSpPr txBox="1">
            <a:spLocks noGrp="1" noRot="1" noMove="1" noResize="1" noEditPoints="1" noAdjustHandles="1" noChangeArrowheads="1" noChangeShapeType="1"/>
          </p:cNvSpPr>
          <p:nvPr/>
        </p:nvSpPr>
        <p:spPr>
          <a:xfrm>
            <a:off x="14230067" y="2858047"/>
            <a:ext cx="1874356"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Baku, Azerbaijan</a:t>
            </a:r>
          </a:p>
        </p:txBody>
      </p:sp>
      <p:grpSp>
        <p:nvGrpSpPr>
          <p:cNvPr id="18" name="Group 18"/>
          <p:cNvGrpSpPr>
            <a:grpSpLocks noGrp="1" noUngrp="1" noRot="1" noMove="1" noResize="1"/>
          </p:cNvGrpSpPr>
          <p:nvPr/>
        </p:nvGrpSpPr>
        <p:grpSpPr>
          <a:xfrm>
            <a:off x="0" y="1218609"/>
            <a:ext cx="7643323" cy="9068391"/>
            <a:chOff x="0" y="0"/>
            <a:chExt cx="3102120" cy="3529521"/>
          </a:xfrm>
        </p:grpSpPr>
        <p:sp>
          <p:nvSpPr>
            <p:cNvPr id="19" name="Freeform 19"/>
            <p:cNvSpPr>
              <a:spLocks noGrp="1" noRot="1" noMove="1" noResize="1" noEditPoints="1" noAdjustHandles="1" noChangeArrowheads="1" noChangeShapeType="1"/>
            </p:cNvSpPr>
            <p:nvPr/>
          </p:nvSpPr>
          <p:spPr>
            <a:xfrm>
              <a:off x="0" y="0"/>
              <a:ext cx="3102120" cy="3529521"/>
            </a:xfrm>
            <a:custGeom>
              <a:avLst/>
              <a:gdLst/>
              <a:ahLst/>
              <a:cxnLst/>
              <a:rect l="l" t="t" r="r" b="b"/>
              <a:pathLst>
                <a:path w="3102120" h="3529521">
                  <a:moveTo>
                    <a:pt x="0" y="0"/>
                  </a:moveTo>
                  <a:lnTo>
                    <a:pt x="3102120" y="0"/>
                  </a:lnTo>
                  <a:lnTo>
                    <a:pt x="3102120" y="3529521"/>
                  </a:lnTo>
                  <a:lnTo>
                    <a:pt x="0" y="3529521"/>
                  </a:lnTo>
                  <a:close/>
                </a:path>
              </a:pathLst>
            </a:custGeom>
            <a:solidFill>
              <a:srgbClr val="015186"/>
            </a:solidFill>
          </p:spPr>
          <p:txBody>
            <a:bodyPr/>
            <a:lstStyle/>
            <a:p>
              <a:endParaRPr lang="en-US"/>
            </a:p>
          </p:txBody>
        </p:sp>
      </p:grpSp>
      <p:grpSp>
        <p:nvGrpSpPr>
          <p:cNvPr id="20" name="Group 20"/>
          <p:cNvGrpSpPr>
            <a:grpSpLocks noGrp="1" noUngrp="1" noRot="1" noMove="1" noResize="1"/>
          </p:cNvGrpSpPr>
          <p:nvPr/>
        </p:nvGrpSpPr>
        <p:grpSpPr>
          <a:xfrm>
            <a:off x="4192394" y="6209049"/>
            <a:ext cx="2983390" cy="2983390"/>
            <a:chOff x="0" y="0"/>
            <a:chExt cx="3977853" cy="3977853"/>
          </a:xfrm>
        </p:grpSpPr>
        <p:grpSp>
          <p:nvGrpSpPr>
            <p:cNvPr id="21" name="Group 21"/>
            <p:cNvGrpSpPr>
              <a:grpSpLocks noGrp="1" noUngrp="1" noRot="1" noMove="1" noResize="1"/>
            </p:cNvGrpSpPr>
            <p:nvPr/>
          </p:nvGrpSpPr>
          <p:grpSpPr>
            <a:xfrm>
              <a:off x="0" y="0"/>
              <a:ext cx="3977853" cy="3977853"/>
              <a:chOff x="0" y="0"/>
              <a:chExt cx="812800" cy="812800"/>
            </a:xfrm>
          </p:grpSpPr>
          <p:sp>
            <p:nvSpPr>
              <p:cNvPr id="22" name="Freeform 2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A0CF"/>
              </a:solidFill>
            </p:spPr>
            <p:txBody>
              <a:bodyPr/>
              <a:lstStyle/>
              <a:p>
                <a:endParaRPr lang="en-US"/>
              </a:p>
            </p:txBody>
          </p:sp>
          <p:sp>
            <p:nvSpPr>
              <p:cNvPr id="23" name="TextBox 23"/>
              <p:cNvSpPr txBox="1">
                <a:spLocks noGrp="1" noRot="1" noMove="1" noResize="1" noEditPoints="1" noAdjustHandles="1" noChangeArrowheads="1" noChangeShapeType="1"/>
              </p:cNvSpPr>
              <p:nvPr/>
            </p:nvSpPr>
            <p:spPr>
              <a:xfrm>
                <a:off x="76200" y="19050"/>
                <a:ext cx="660400" cy="717550"/>
              </a:xfrm>
              <a:prstGeom prst="rect">
                <a:avLst/>
              </a:prstGeom>
            </p:spPr>
            <p:txBody>
              <a:bodyPr lIns="50800" tIns="50800" rIns="50800" bIns="50800" rtlCol="0" anchor="ctr"/>
              <a:lstStyle/>
              <a:p>
                <a:pPr algn="ctr">
                  <a:lnSpc>
                    <a:spcPts val="1970"/>
                  </a:lnSpc>
                </a:pPr>
                <a:endParaRPr/>
              </a:p>
            </p:txBody>
          </p:sp>
        </p:grpSp>
        <p:sp>
          <p:nvSpPr>
            <p:cNvPr id="24" name="TextBox 24"/>
            <p:cNvSpPr txBox="1">
              <a:spLocks noGrp="1" noRot="1" noMove="1" noResize="1" noEditPoints="1" noAdjustHandles="1" noChangeArrowheads="1" noChangeShapeType="1"/>
            </p:cNvSpPr>
            <p:nvPr/>
          </p:nvSpPr>
          <p:spPr>
            <a:xfrm>
              <a:off x="0" y="863385"/>
              <a:ext cx="3977853" cy="2281821"/>
            </a:xfrm>
            <a:prstGeom prst="rect">
              <a:avLst/>
            </a:prstGeom>
          </p:spPr>
          <p:txBody>
            <a:bodyPr lIns="0" tIns="0" rIns="0" bIns="0" rtlCol="0" anchor="t">
              <a:spAutoFit/>
            </a:bodyPr>
            <a:lstStyle/>
            <a:p>
              <a:pPr algn="ctr">
                <a:lnSpc>
                  <a:spcPts val="4525"/>
                </a:lnSpc>
              </a:pPr>
              <a:r>
                <a:rPr lang="en-US" sz="3232" dirty="0">
                  <a:solidFill>
                    <a:srgbClr val="FFFFFF"/>
                  </a:solidFill>
                  <a:latin typeface="Arial Bold"/>
                  <a:ea typeface="Arial Bold"/>
                  <a:cs typeface="Arial Bold"/>
                  <a:sym typeface="Arial Bold"/>
                </a:rPr>
                <a:t>Servicing Fortune 1000 companies</a:t>
              </a:r>
            </a:p>
          </p:txBody>
        </p:sp>
      </p:grpSp>
      <p:grpSp>
        <p:nvGrpSpPr>
          <p:cNvPr id="25" name="Group 25"/>
          <p:cNvGrpSpPr>
            <a:grpSpLocks noGrp="1" noUngrp="1" noRot="1" noMove="1" noResize="1"/>
          </p:cNvGrpSpPr>
          <p:nvPr/>
        </p:nvGrpSpPr>
        <p:grpSpPr>
          <a:xfrm>
            <a:off x="8118758" y="7602216"/>
            <a:ext cx="7547275" cy="1522947"/>
            <a:chOff x="0" y="0"/>
            <a:chExt cx="2206127" cy="445169"/>
          </a:xfrm>
        </p:grpSpPr>
        <p:sp>
          <p:nvSpPr>
            <p:cNvPr id="26" name="Freeform 26"/>
            <p:cNvSpPr>
              <a:spLocks noGrp="1" noRot="1" noMove="1" noResize="1" noEditPoints="1" noAdjustHandles="1" noChangeArrowheads="1" noChangeShapeType="1"/>
            </p:cNvSpPr>
            <p:nvPr/>
          </p:nvSpPr>
          <p:spPr>
            <a:xfrm>
              <a:off x="0" y="0"/>
              <a:ext cx="2206127" cy="445169"/>
            </a:xfrm>
            <a:custGeom>
              <a:avLst/>
              <a:gdLst/>
              <a:ahLst/>
              <a:cxnLst/>
              <a:rect l="l" t="t" r="r" b="b"/>
              <a:pathLst>
                <a:path w="2206127" h="445169">
                  <a:moveTo>
                    <a:pt x="0" y="0"/>
                  </a:moveTo>
                  <a:lnTo>
                    <a:pt x="2206127" y="0"/>
                  </a:lnTo>
                  <a:lnTo>
                    <a:pt x="2206127" y="445169"/>
                  </a:lnTo>
                  <a:lnTo>
                    <a:pt x="0" y="445169"/>
                  </a:lnTo>
                  <a:close/>
                </a:path>
              </a:pathLst>
            </a:custGeom>
            <a:solidFill>
              <a:srgbClr val="EDC18A"/>
            </a:solidFill>
          </p:spPr>
          <p:txBody>
            <a:bodyPr/>
            <a:lstStyle/>
            <a:p>
              <a:endParaRPr lang="en-US"/>
            </a:p>
          </p:txBody>
        </p:sp>
        <p:sp>
          <p:nvSpPr>
            <p:cNvPr id="27" name="TextBox 27"/>
            <p:cNvSpPr txBox="1">
              <a:spLocks noGrp="1" noRot="1" noMove="1" noResize="1" noEditPoints="1" noAdjustHandles="1" noChangeArrowheads="1" noChangeShapeType="1"/>
            </p:cNvSpPr>
            <p:nvPr/>
          </p:nvSpPr>
          <p:spPr>
            <a:xfrm>
              <a:off x="0" y="-114300"/>
              <a:ext cx="2206127" cy="559469"/>
            </a:xfrm>
            <a:prstGeom prst="rect">
              <a:avLst/>
            </a:prstGeom>
          </p:spPr>
          <p:txBody>
            <a:bodyPr lIns="67235" tIns="67235" rIns="67235" bIns="67235" rtlCol="0" anchor="ctr"/>
            <a:lstStyle/>
            <a:p>
              <a:pPr algn="ctr">
                <a:lnSpc>
                  <a:spcPts val="2911"/>
                </a:lnSpc>
              </a:pPr>
              <a:endParaRPr/>
            </a:p>
          </p:txBody>
        </p:sp>
      </p:grpSp>
      <p:grpSp>
        <p:nvGrpSpPr>
          <p:cNvPr id="28" name="Group 28"/>
          <p:cNvGrpSpPr>
            <a:grpSpLocks noGrp="1" noUngrp="1" noRot="1" noMove="1" noResize="1"/>
          </p:cNvGrpSpPr>
          <p:nvPr/>
        </p:nvGrpSpPr>
        <p:grpSpPr>
          <a:xfrm>
            <a:off x="12005218" y="8882709"/>
            <a:ext cx="5254082" cy="1130587"/>
            <a:chOff x="0" y="0"/>
            <a:chExt cx="1535809" cy="330479"/>
          </a:xfrm>
        </p:grpSpPr>
        <p:sp>
          <p:nvSpPr>
            <p:cNvPr id="29" name="Freeform 29"/>
            <p:cNvSpPr>
              <a:spLocks noGrp="1" noRot="1" noMove="1" noResize="1" noEditPoints="1" noAdjustHandles="1" noChangeArrowheads="1" noChangeShapeType="1"/>
            </p:cNvSpPr>
            <p:nvPr/>
          </p:nvSpPr>
          <p:spPr>
            <a:xfrm>
              <a:off x="0" y="0"/>
              <a:ext cx="1535809" cy="330479"/>
            </a:xfrm>
            <a:custGeom>
              <a:avLst/>
              <a:gdLst/>
              <a:ahLst/>
              <a:cxnLst/>
              <a:rect l="l" t="t" r="r" b="b"/>
              <a:pathLst>
                <a:path w="1535809" h="330479">
                  <a:moveTo>
                    <a:pt x="0" y="0"/>
                  </a:moveTo>
                  <a:lnTo>
                    <a:pt x="1535809" y="0"/>
                  </a:lnTo>
                  <a:lnTo>
                    <a:pt x="1535809" y="330479"/>
                  </a:lnTo>
                  <a:lnTo>
                    <a:pt x="0" y="330479"/>
                  </a:lnTo>
                  <a:close/>
                </a:path>
              </a:pathLst>
            </a:custGeom>
            <a:solidFill>
              <a:srgbClr val="015186"/>
            </a:solidFill>
          </p:spPr>
          <p:txBody>
            <a:bodyPr/>
            <a:lstStyle/>
            <a:p>
              <a:endParaRPr lang="en-US"/>
            </a:p>
          </p:txBody>
        </p:sp>
        <p:sp>
          <p:nvSpPr>
            <p:cNvPr id="30" name="TextBox 30"/>
            <p:cNvSpPr txBox="1">
              <a:spLocks noGrp="1" noRot="1" noMove="1" noResize="1" noEditPoints="1" noAdjustHandles="1" noChangeArrowheads="1" noChangeShapeType="1"/>
            </p:cNvSpPr>
            <p:nvPr/>
          </p:nvSpPr>
          <p:spPr>
            <a:xfrm>
              <a:off x="0" y="-114300"/>
              <a:ext cx="1535809" cy="444779"/>
            </a:xfrm>
            <a:prstGeom prst="rect">
              <a:avLst/>
            </a:prstGeom>
          </p:spPr>
          <p:txBody>
            <a:bodyPr lIns="67235" tIns="67235" rIns="67235" bIns="67235" rtlCol="0" anchor="ctr"/>
            <a:lstStyle/>
            <a:p>
              <a:pPr algn="ctr">
                <a:lnSpc>
                  <a:spcPts val="2911"/>
                </a:lnSpc>
              </a:pPr>
              <a:endParaRPr/>
            </a:p>
          </p:txBody>
        </p:sp>
      </p:grpSp>
      <p:sp>
        <p:nvSpPr>
          <p:cNvPr id="31" name="Freeform 31"/>
          <p:cNvSpPr>
            <a:spLocks noGrp="1" noRot="1" noMove="1" noResize="1" noEditPoints="1" noAdjustHandles="1" noChangeArrowheads="1" noChangeShapeType="1"/>
          </p:cNvSpPr>
          <p:nvPr/>
        </p:nvSpPr>
        <p:spPr>
          <a:xfrm>
            <a:off x="15576692" y="9032958"/>
            <a:ext cx="1436332" cy="830088"/>
          </a:xfrm>
          <a:custGeom>
            <a:avLst/>
            <a:gdLst/>
            <a:ahLst/>
            <a:cxnLst/>
            <a:rect l="l" t="t" r="r" b="b"/>
            <a:pathLst>
              <a:path w="1436332" h="830088">
                <a:moveTo>
                  <a:pt x="0" y="0"/>
                </a:moveTo>
                <a:lnTo>
                  <a:pt x="1436332" y="0"/>
                </a:lnTo>
                <a:lnTo>
                  <a:pt x="1436332" y="830088"/>
                </a:lnTo>
                <a:lnTo>
                  <a:pt x="0" y="830088"/>
                </a:lnTo>
                <a:lnTo>
                  <a:pt x="0" y="0"/>
                </a:lnTo>
                <a:close/>
              </a:path>
            </a:pathLst>
          </a:custGeom>
          <a:blipFill>
            <a:blip r:embed="rId9"/>
            <a:stretch>
              <a:fillRect/>
            </a:stretch>
          </a:blipFill>
        </p:spPr>
        <p:txBody>
          <a:bodyPr/>
          <a:lstStyle/>
          <a:p>
            <a:endParaRPr lang="en-US"/>
          </a:p>
        </p:txBody>
      </p:sp>
      <p:sp>
        <p:nvSpPr>
          <p:cNvPr id="32" name="TextBox 32"/>
          <p:cNvSpPr txBox="1">
            <a:spLocks noGrp="1" noRot="1" noMove="1" noResize="1" noEditPoints="1" noAdjustHandles="1" noChangeArrowheads="1" noChangeShapeType="1"/>
          </p:cNvSpPr>
          <p:nvPr/>
        </p:nvSpPr>
        <p:spPr>
          <a:xfrm>
            <a:off x="10430237" y="7743658"/>
            <a:ext cx="1945040" cy="966129"/>
          </a:xfrm>
          <a:prstGeom prst="rect">
            <a:avLst/>
          </a:prstGeom>
        </p:spPr>
        <p:txBody>
          <a:bodyPr lIns="0" tIns="0" rIns="0" bIns="0" rtlCol="0" anchor="t">
            <a:spAutoFit/>
          </a:bodyPr>
          <a:lstStyle/>
          <a:p>
            <a:pPr algn="ctr">
              <a:lnSpc>
                <a:spcPts val="7041"/>
              </a:lnSpc>
            </a:pPr>
            <a:r>
              <a:rPr lang="en-US" sz="5029">
                <a:solidFill>
                  <a:srgbClr val="000000"/>
                </a:solidFill>
                <a:latin typeface="Arial Bold"/>
                <a:ea typeface="Arial Bold"/>
                <a:cs typeface="Arial Bold"/>
                <a:sym typeface="Arial Bold"/>
              </a:rPr>
              <a:t>200+</a:t>
            </a:r>
          </a:p>
        </p:txBody>
      </p:sp>
      <p:sp>
        <p:nvSpPr>
          <p:cNvPr id="33" name="TextBox 33"/>
          <p:cNvSpPr txBox="1">
            <a:spLocks noGrp="1" noRot="1" noMove="1" noResize="1" noEditPoints="1" noAdjustHandles="1" noChangeArrowheads="1" noChangeShapeType="1"/>
          </p:cNvSpPr>
          <p:nvPr/>
        </p:nvSpPr>
        <p:spPr>
          <a:xfrm>
            <a:off x="12203455" y="7758771"/>
            <a:ext cx="1587531" cy="966129"/>
          </a:xfrm>
          <a:prstGeom prst="rect">
            <a:avLst/>
          </a:prstGeom>
        </p:spPr>
        <p:txBody>
          <a:bodyPr lIns="0" tIns="0" rIns="0" bIns="0" rtlCol="0" anchor="t">
            <a:spAutoFit/>
          </a:bodyPr>
          <a:lstStyle/>
          <a:p>
            <a:pPr algn="ctr">
              <a:lnSpc>
                <a:spcPts val="7041"/>
              </a:lnSpc>
            </a:pPr>
            <a:r>
              <a:rPr lang="en-US" sz="5029">
                <a:solidFill>
                  <a:srgbClr val="000000"/>
                </a:solidFill>
                <a:latin typeface="Arial Bold"/>
                <a:ea typeface="Arial Bold"/>
                <a:cs typeface="Arial Bold"/>
                <a:sym typeface="Arial Bold"/>
              </a:rPr>
              <a:t>8</a:t>
            </a:r>
          </a:p>
        </p:txBody>
      </p:sp>
      <p:grpSp>
        <p:nvGrpSpPr>
          <p:cNvPr id="34" name="Group 34"/>
          <p:cNvGrpSpPr>
            <a:grpSpLocks noGrp="1" noUngrp="1" noRot="1" noMove="1" noResize="1"/>
          </p:cNvGrpSpPr>
          <p:nvPr/>
        </p:nvGrpSpPr>
        <p:grpSpPr>
          <a:xfrm rot="2700000">
            <a:off x="13561385" y="6504283"/>
            <a:ext cx="651071" cy="1806963"/>
            <a:chOff x="0" y="0"/>
            <a:chExt cx="101618" cy="282027"/>
          </a:xfrm>
        </p:grpSpPr>
        <p:sp>
          <p:nvSpPr>
            <p:cNvPr id="35" name="Freeform 35"/>
            <p:cNvSpPr>
              <a:spLocks noGrp="1" noRot="1" noMove="1" noResize="1" noEditPoints="1" noAdjustHandles="1" noChangeArrowheads="1" noChangeShapeType="1"/>
            </p:cNvSpPr>
            <p:nvPr/>
          </p:nvSpPr>
          <p:spPr>
            <a:xfrm>
              <a:off x="0" y="0"/>
              <a:ext cx="101618" cy="282027"/>
            </a:xfrm>
            <a:custGeom>
              <a:avLst/>
              <a:gdLst/>
              <a:ahLst/>
              <a:cxnLst/>
              <a:rect l="l" t="t" r="r" b="b"/>
              <a:pathLst>
                <a:path w="101618" h="282027">
                  <a:moveTo>
                    <a:pt x="50809" y="282027"/>
                  </a:moveTo>
                  <a:lnTo>
                    <a:pt x="101618" y="0"/>
                  </a:lnTo>
                  <a:lnTo>
                    <a:pt x="0" y="0"/>
                  </a:lnTo>
                  <a:lnTo>
                    <a:pt x="50809" y="282027"/>
                  </a:lnTo>
                  <a:close/>
                </a:path>
              </a:pathLst>
            </a:custGeom>
            <a:solidFill>
              <a:srgbClr val="1E3148"/>
            </a:solidFill>
          </p:spPr>
          <p:txBody>
            <a:bodyPr/>
            <a:lstStyle/>
            <a:p>
              <a:endParaRPr lang="en-US"/>
            </a:p>
          </p:txBody>
        </p:sp>
        <p:sp>
          <p:nvSpPr>
            <p:cNvPr id="36" name="TextBox 36"/>
            <p:cNvSpPr txBox="1">
              <a:spLocks noGrp="1" noRot="1" noMove="1" noResize="1" noEditPoints="1" noAdjustHandles="1" noChangeArrowheads="1" noChangeShapeType="1"/>
            </p:cNvSpPr>
            <p:nvPr/>
          </p:nvSpPr>
          <p:spPr>
            <a:xfrm>
              <a:off x="15878" y="-17955"/>
              <a:ext cx="69862" cy="169041"/>
            </a:xfrm>
            <a:prstGeom prst="rect">
              <a:avLst/>
            </a:prstGeom>
          </p:spPr>
          <p:txBody>
            <a:bodyPr lIns="67235" tIns="67235" rIns="67235" bIns="67235" rtlCol="0" anchor="ctr"/>
            <a:lstStyle/>
            <a:p>
              <a:pPr algn="ctr">
                <a:lnSpc>
                  <a:spcPts val="1926"/>
                </a:lnSpc>
              </a:pPr>
              <a:endParaRPr/>
            </a:p>
          </p:txBody>
        </p:sp>
      </p:grpSp>
      <p:grpSp>
        <p:nvGrpSpPr>
          <p:cNvPr id="37" name="Group 37"/>
          <p:cNvGrpSpPr>
            <a:grpSpLocks noGrp="1" noUngrp="1" noRot="1" noMove="1" noResize="1"/>
          </p:cNvGrpSpPr>
          <p:nvPr/>
        </p:nvGrpSpPr>
        <p:grpSpPr>
          <a:xfrm>
            <a:off x="16192848" y="7222342"/>
            <a:ext cx="1970097" cy="1970097"/>
            <a:chOff x="0" y="0"/>
            <a:chExt cx="2626796" cy="2626796"/>
          </a:xfrm>
        </p:grpSpPr>
        <p:grpSp>
          <p:nvGrpSpPr>
            <p:cNvPr id="38" name="Group 38"/>
            <p:cNvGrpSpPr>
              <a:grpSpLocks noGrp="1" noUngrp="1" noRot="1" noMove="1" noResize="1"/>
            </p:cNvGrpSpPr>
            <p:nvPr/>
          </p:nvGrpSpPr>
          <p:grpSpPr>
            <a:xfrm>
              <a:off x="0" y="0"/>
              <a:ext cx="2626796" cy="2626796"/>
              <a:chOff x="0" y="0"/>
              <a:chExt cx="812800" cy="812800"/>
            </a:xfrm>
          </p:grpSpPr>
          <p:sp>
            <p:nvSpPr>
              <p:cNvPr id="39" name="Freeform 39"/>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A0CF"/>
              </a:solidFill>
            </p:spPr>
            <p:txBody>
              <a:bodyPr/>
              <a:lstStyle/>
              <a:p>
                <a:endParaRPr lang="en-US"/>
              </a:p>
            </p:txBody>
          </p:sp>
          <p:sp>
            <p:nvSpPr>
              <p:cNvPr id="40" name="TextBox 40"/>
              <p:cNvSpPr txBox="1">
                <a:spLocks noGrp="1" noRot="1" noMove="1" noResize="1" noEditPoints="1" noAdjustHandles="1" noChangeArrowheads="1" noChangeShapeType="1"/>
              </p:cNvSpPr>
              <p:nvPr/>
            </p:nvSpPr>
            <p:spPr>
              <a:xfrm>
                <a:off x="76200" y="19050"/>
                <a:ext cx="660400" cy="717550"/>
              </a:xfrm>
              <a:prstGeom prst="rect">
                <a:avLst/>
              </a:prstGeom>
            </p:spPr>
            <p:txBody>
              <a:bodyPr lIns="50800" tIns="50800" rIns="50800" bIns="50800" rtlCol="0" anchor="ctr"/>
              <a:lstStyle/>
              <a:p>
                <a:pPr algn="ctr">
                  <a:lnSpc>
                    <a:spcPts val="1971"/>
                  </a:lnSpc>
                </a:pPr>
                <a:endParaRPr/>
              </a:p>
            </p:txBody>
          </p:sp>
        </p:grpSp>
        <p:sp>
          <p:nvSpPr>
            <p:cNvPr id="41" name="TextBox 41"/>
            <p:cNvSpPr txBox="1">
              <a:spLocks noGrp="1" noRot="1" noMove="1" noResize="1" noEditPoints="1" noAdjustHandles="1" noChangeArrowheads="1" noChangeShapeType="1"/>
            </p:cNvSpPr>
            <p:nvPr/>
          </p:nvSpPr>
          <p:spPr>
            <a:xfrm>
              <a:off x="183777" y="398378"/>
              <a:ext cx="2307178" cy="1821256"/>
            </a:xfrm>
            <a:prstGeom prst="rect">
              <a:avLst/>
            </a:prstGeom>
          </p:spPr>
          <p:txBody>
            <a:bodyPr lIns="0" tIns="0" rIns="0" bIns="0" rtlCol="0" anchor="t">
              <a:spAutoFit/>
            </a:bodyPr>
            <a:lstStyle/>
            <a:p>
              <a:pPr algn="ctr">
                <a:lnSpc>
                  <a:spcPts val="2715"/>
                </a:lnSpc>
              </a:pPr>
              <a:r>
                <a:rPr lang="en-US" sz="2225" dirty="0">
                  <a:solidFill>
                    <a:srgbClr val="FFFFFF"/>
                  </a:solidFill>
                  <a:latin typeface="Arial Bold"/>
                  <a:ea typeface="Arial Bold"/>
                  <a:cs typeface="Arial Bold"/>
                  <a:sym typeface="Arial Bold"/>
                </a:rPr>
                <a:t>Servicing companies in 22 countries</a:t>
              </a:r>
            </a:p>
          </p:txBody>
        </p:sp>
      </p:grpSp>
      <p:grpSp>
        <p:nvGrpSpPr>
          <p:cNvPr id="42" name="Group 42"/>
          <p:cNvGrpSpPr>
            <a:grpSpLocks noGrp="1" noUngrp="1" noRot="1" noMove="1" noResize="1"/>
          </p:cNvGrpSpPr>
          <p:nvPr/>
        </p:nvGrpSpPr>
        <p:grpSpPr>
          <a:xfrm>
            <a:off x="9281939" y="6428195"/>
            <a:ext cx="7147968" cy="995893"/>
            <a:chOff x="0" y="0"/>
            <a:chExt cx="1115642" cy="155437"/>
          </a:xfrm>
        </p:grpSpPr>
        <p:sp>
          <p:nvSpPr>
            <p:cNvPr id="43" name="Freeform 43"/>
            <p:cNvSpPr>
              <a:spLocks noGrp="1" noRot="1" noMove="1" noResize="1" noEditPoints="1" noAdjustHandles="1" noChangeArrowheads="1" noChangeShapeType="1"/>
            </p:cNvSpPr>
            <p:nvPr/>
          </p:nvSpPr>
          <p:spPr>
            <a:xfrm>
              <a:off x="0" y="0"/>
              <a:ext cx="1115642" cy="155437"/>
            </a:xfrm>
            <a:custGeom>
              <a:avLst/>
              <a:gdLst/>
              <a:ahLst/>
              <a:cxnLst/>
              <a:rect l="l" t="t" r="r" b="b"/>
              <a:pathLst>
                <a:path w="1115642" h="155437">
                  <a:moveTo>
                    <a:pt x="16246" y="0"/>
                  </a:moveTo>
                  <a:lnTo>
                    <a:pt x="1099395" y="0"/>
                  </a:lnTo>
                  <a:cubicBezTo>
                    <a:pt x="1108368" y="0"/>
                    <a:pt x="1115642" y="7274"/>
                    <a:pt x="1115642" y="16246"/>
                  </a:cubicBezTo>
                  <a:lnTo>
                    <a:pt x="1115642" y="139191"/>
                  </a:lnTo>
                  <a:cubicBezTo>
                    <a:pt x="1115642" y="148163"/>
                    <a:pt x="1108368" y="155437"/>
                    <a:pt x="1099395" y="155437"/>
                  </a:cubicBezTo>
                  <a:lnTo>
                    <a:pt x="16246" y="155437"/>
                  </a:lnTo>
                  <a:cubicBezTo>
                    <a:pt x="7274" y="155437"/>
                    <a:pt x="0" y="148163"/>
                    <a:pt x="0" y="139191"/>
                  </a:cubicBezTo>
                  <a:lnTo>
                    <a:pt x="0" y="16246"/>
                  </a:lnTo>
                  <a:cubicBezTo>
                    <a:pt x="0" y="7274"/>
                    <a:pt x="7274" y="0"/>
                    <a:pt x="16246" y="0"/>
                  </a:cubicBezTo>
                  <a:close/>
                </a:path>
              </a:pathLst>
            </a:custGeom>
            <a:solidFill>
              <a:srgbClr val="1E3148"/>
            </a:solidFill>
          </p:spPr>
          <p:txBody>
            <a:bodyPr/>
            <a:lstStyle/>
            <a:p>
              <a:endParaRPr lang="en-US"/>
            </a:p>
          </p:txBody>
        </p:sp>
        <p:sp>
          <p:nvSpPr>
            <p:cNvPr id="44" name="TextBox 44"/>
            <p:cNvSpPr txBox="1">
              <a:spLocks noGrp="1" noRot="1" noMove="1" noResize="1" noEditPoints="1" noAdjustHandles="1" noChangeArrowheads="1" noChangeShapeType="1"/>
            </p:cNvSpPr>
            <p:nvPr/>
          </p:nvSpPr>
          <p:spPr>
            <a:xfrm>
              <a:off x="0" y="-38100"/>
              <a:ext cx="1115642" cy="193537"/>
            </a:xfrm>
            <a:prstGeom prst="rect">
              <a:avLst/>
            </a:prstGeom>
          </p:spPr>
          <p:txBody>
            <a:bodyPr lIns="67235" tIns="67235" rIns="67235" bIns="67235" rtlCol="0" anchor="ctr"/>
            <a:lstStyle/>
            <a:p>
              <a:pPr algn="ctr">
                <a:lnSpc>
                  <a:spcPts val="1926"/>
                </a:lnSpc>
              </a:pPr>
              <a:endParaRPr/>
            </a:p>
          </p:txBody>
        </p:sp>
      </p:grpSp>
      <p:grpSp>
        <p:nvGrpSpPr>
          <p:cNvPr id="45" name="Group 45"/>
          <p:cNvGrpSpPr>
            <a:grpSpLocks noGrp="1" noUngrp="1" noRot="1" noChangeAspect="1" noMove="1" noResize="1"/>
          </p:cNvGrpSpPr>
          <p:nvPr/>
        </p:nvGrpSpPr>
        <p:grpSpPr>
          <a:xfrm>
            <a:off x="13430677" y="6539155"/>
            <a:ext cx="749051" cy="749048"/>
            <a:chOff x="0" y="0"/>
            <a:chExt cx="6350000" cy="6349975"/>
          </a:xfrm>
        </p:grpSpPr>
        <p:sp>
          <p:nvSpPr>
            <p:cNvPr id="46" name="Freeform 46"/>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r="-50375"/>
              </a:stretch>
            </a:blipFill>
          </p:spPr>
          <p:txBody>
            <a:bodyPr/>
            <a:lstStyle/>
            <a:p>
              <a:endParaRPr lang="en-US"/>
            </a:p>
          </p:txBody>
        </p:sp>
      </p:grpSp>
      <p:grpSp>
        <p:nvGrpSpPr>
          <p:cNvPr id="47" name="Group 47"/>
          <p:cNvGrpSpPr>
            <a:grpSpLocks noGrp="1" noUngrp="1" noRot="1" noChangeAspect="1" noMove="1" noResize="1"/>
          </p:cNvGrpSpPr>
          <p:nvPr/>
        </p:nvGrpSpPr>
        <p:grpSpPr>
          <a:xfrm>
            <a:off x="9493686" y="6539155"/>
            <a:ext cx="749051" cy="749048"/>
            <a:chOff x="0" y="0"/>
            <a:chExt cx="6350000" cy="6349975"/>
          </a:xfrm>
        </p:grpSpPr>
        <p:sp>
          <p:nvSpPr>
            <p:cNvPr id="48" name="Freeform 48"/>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24652" r="-52729"/>
              </a:stretch>
            </a:blipFill>
          </p:spPr>
          <p:txBody>
            <a:bodyPr/>
            <a:lstStyle/>
            <a:p>
              <a:endParaRPr lang="en-US"/>
            </a:p>
          </p:txBody>
        </p:sp>
      </p:grpSp>
      <p:grpSp>
        <p:nvGrpSpPr>
          <p:cNvPr id="49" name="Group 49"/>
          <p:cNvGrpSpPr>
            <a:grpSpLocks noGrp="1" noUngrp="1" noRot="1" noChangeAspect="1" noMove="1" noResize="1"/>
          </p:cNvGrpSpPr>
          <p:nvPr/>
        </p:nvGrpSpPr>
        <p:grpSpPr>
          <a:xfrm>
            <a:off x="10476870" y="6539155"/>
            <a:ext cx="749051" cy="749048"/>
            <a:chOff x="0" y="0"/>
            <a:chExt cx="6350000" cy="6349975"/>
          </a:xfrm>
        </p:grpSpPr>
        <p:sp>
          <p:nvSpPr>
            <p:cNvPr id="50" name="Freeform 50"/>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046" r="-25046"/>
              </a:stretch>
            </a:blipFill>
          </p:spPr>
          <p:txBody>
            <a:bodyPr/>
            <a:lstStyle/>
            <a:p>
              <a:endParaRPr lang="en-US"/>
            </a:p>
          </p:txBody>
        </p:sp>
      </p:grpSp>
      <p:sp>
        <p:nvSpPr>
          <p:cNvPr id="51" name="Freeform 51"/>
          <p:cNvSpPr>
            <a:spLocks noGrp="1" noRot="1" noMove="1" noResize="1" noEditPoints="1" noAdjustHandles="1" noChangeArrowheads="1" noChangeShapeType="1"/>
          </p:cNvSpPr>
          <p:nvPr/>
        </p:nvSpPr>
        <p:spPr>
          <a:xfrm>
            <a:off x="11460054" y="6539155"/>
            <a:ext cx="749048" cy="749048"/>
          </a:xfrm>
          <a:custGeom>
            <a:avLst/>
            <a:gdLst/>
            <a:ahLst/>
            <a:cxnLst/>
            <a:rect l="l" t="t" r="r" b="b"/>
            <a:pathLst>
              <a:path w="749048" h="749048">
                <a:moveTo>
                  <a:pt x="0" y="0"/>
                </a:moveTo>
                <a:lnTo>
                  <a:pt x="749049" y="0"/>
                </a:lnTo>
                <a:lnTo>
                  <a:pt x="749049" y="749048"/>
                </a:lnTo>
                <a:lnTo>
                  <a:pt x="0" y="749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 name="Freeform 52"/>
          <p:cNvSpPr>
            <a:spLocks noGrp="1" noRot="1" noMove="1" noResize="1" noEditPoints="1" noAdjustHandles="1" noChangeArrowheads="1" noChangeShapeType="1"/>
          </p:cNvSpPr>
          <p:nvPr/>
        </p:nvSpPr>
        <p:spPr>
          <a:xfrm>
            <a:off x="12443235" y="6539155"/>
            <a:ext cx="749048" cy="749048"/>
          </a:xfrm>
          <a:custGeom>
            <a:avLst/>
            <a:gdLst/>
            <a:ahLst/>
            <a:cxnLst/>
            <a:rect l="l" t="t" r="r" b="b"/>
            <a:pathLst>
              <a:path w="749048" h="749048">
                <a:moveTo>
                  <a:pt x="0" y="0"/>
                </a:moveTo>
                <a:lnTo>
                  <a:pt x="749049" y="0"/>
                </a:lnTo>
                <a:lnTo>
                  <a:pt x="749049" y="749048"/>
                </a:lnTo>
                <a:lnTo>
                  <a:pt x="0" y="7490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53" name="Group 53"/>
          <p:cNvGrpSpPr>
            <a:grpSpLocks noGrp="1" noUngrp="1" noRot="1" noChangeAspect="1" noMove="1" noResize="1"/>
          </p:cNvGrpSpPr>
          <p:nvPr/>
        </p:nvGrpSpPr>
        <p:grpSpPr>
          <a:xfrm>
            <a:off x="14418122" y="6539155"/>
            <a:ext cx="749051" cy="749048"/>
            <a:chOff x="0" y="0"/>
            <a:chExt cx="6350000" cy="6349975"/>
          </a:xfrm>
        </p:grpSpPr>
        <p:sp>
          <p:nvSpPr>
            <p:cNvPr id="54" name="Freeform 54"/>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49999" r="-49999"/>
              </a:stretch>
            </a:blipFill>
          </p:spPr>
          <p:txBody>
            <a:bodyPr/>
            <a:lstStyle/>
            <a:p>
              <a:endParaRPr lang="en-US"/>
            </a:p>
          </p:txBody>
        </p:sp>
      </p:grpSp>
      <p:grpSp>
        <p:nvGrpSpPr>
          <p:cNvPr id="55" name="Group 55"/>
          <p:cNvGrpSpPr>
            <a:grpSpLocks noGrp="1" noUngrp="1" noRot="1" noChangeAspect="1" noMove="1" noResize="1"/>
          </p:cNvGrpSpPr>
          <p:nvPr/>
        </p:nvGrpSpPr>
        <p:grpSpPr>
          <a:xfrm>
            <a:off x="15401306" y="6539155"/>
            <a:ext cx="749051" cy="749048"/>
            <a:chOff x="0" y="0"/>
            <a:chExt cx="6350000" cy="6349975"/>
          </a:xfrm>
        </p:grpSpPr>
        <p:sp>
          <p:nvSpPr>
            <p:cNvPr id="56" name="Freeform 56"/>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l="-25046" r="-25046"/>
              </a:stretch>
            </a:blipFill>
          </p:spPr>
          <p:txBody>
            <a:bodyPr/>
            <a:lstStyle/>
            <a:p>
              <a:endParaRPr lang="en-US"/>
            </a:p>
          </p:txBody>
        </p:sp>
      </p:grpSp>
      <p:sp>
        <p:nvSpPr>
          <p:cNvPr id="57" name="Freeform 57"/>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19"/>
            <a:stretch>
              <a:fillRect/>
            </a:stretch>
          </a:blipFill>
        </p:spPr>
        <p:txBody>
          <a:bodyPr/>
          <a:lstStyle/>
          <a:p>
            <a:endParaRPr lang="en-US"/>
          </a:p>
        </p:txBody>
      </p:sp>
      <p:grpSp>
        <p:nvGrpSpPr>
          <p:cNvPr id="58" name="Group 58"/>
          <p:cNvGrpSpPr>
            <a:grpSpLocks noGrp="1" noUngrp="1" noRot="1" noMove="1" noResize="1"/>
          </p:cNvGrpSpPr>
          <p:nvPr/>
        </p:nvGrpSpPr>
        <p:grpSpPr>
          <a:xfrm>
            <a:off x="0" y="0"/>
            <a:ext cx="18288000" cy="1475496"/>
            <a:chOff x="0" y="0"/>
            <a:chExt cx="6671512" cy="538265"/>
          </a:xfrm>
        </p:grpSpPr>
        <p:sp>
          <p:nvSpPr>
            <p:cNvPr id="59" name="Freeform 59"/>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1E3148"/>
            </a:solidFill>
          </p:spPr>
          <p:txBody>
            <a:bodyPr/>
            <a:lstStyle/>
            <a:p>
              <a:endParaRPr lang="en-US"/>
            </a:p>
          </p:txBody>
        </p:sp>
      </p:grpSp>
      <p:sp>
        <p:nvSpPr>
          <p:cNvPr id="60" name="Freeform 60"/>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20"/>
            <a:stretch>
              <a:fillRect t="-30" b="-30"/>
            </a:stretch>
          </a:blipFill>
        </p:spPr>
        <p:txBody>
          <a:bodyPr/>
          <a:lstStyle/>
          <a:p>
            <a:endParaRPr lang="en-US"/>
          </a:p>
        </p:txBody>
      </p:sp>
      <p:sp>
        <p:nvSpPr>
          <p:cNvPr id="61" name="TextBox 61"/>
          <p:cNvSpPr txBox="1">
            <a:spLocks noGrp="1" noRot="1" noMove="1" noResize="1" noEditPoints="1" noAdjustHandles="1" noChangeArrowheads="1" noChangeShapeType="1"/>
          </p:cNvSpPr>
          <p:nvPr/>
        </p:nvSpPr>
        <p:spPr>
          <a:xfrm>
            <a:off x="602403" y="2069062"/>
            <a:ext cx="6578139" cy="3016210"/>
          </a:xfrm>
          <a:prstGeom prst="rect">
            <a:avLst/>
          </a:prstGeom>
        </p:spPr>
        <p:txBody>
          <a:bodyPr lIns="0" tIns="0" rIns="0" bIns="0" rtlCol="0" anchor="t">
            <a:spAutoFit/>
          </a:bodyPr>
          <a:lstStyle/>
          <a:p>
            <a:pPr algn="l"/>
            <a:r>
              <a:rPr lang="en-US" sz="3600" dirty="0">
                <a:solidFill>
                  <a:srgbClr val="FFFFFF"/>
                </a:solidFill>
                <a:latin typeface="Arial Bold"/>
                <a:ea typeface="Arial Bold"/>
                <a:cs typeface="Arial Bold"/>
                <a:sym typeface="Arial Bold"/>
              </a:rPr>
              <a:t>LOCAL EXPERTISE BACKED BY GLOBAL SUPPORT</a:t>
            </a:r>
          </a:p>
          <a:p>
            <a:pPr algn="l"/>
            <a:endParaRPr lang="en-US" sz="1200" dirty="0">
              <a:solidFill>
                <a:srgbClr val="FFFFFF"/>
              </a:solidFill>
              <a:latin typeface="Arial Bold"/>
              <a:ea typeface="Arial Bold"/>
              <a:cs typeface="Arial Bold"/>
              <a:sym typeface="Arial Bold"/>
            </a:endParaRPr>
          </a:p>
          <a:p>
            <a:pPr algn="l"/>
            <a:r>
              <a:rPr lang="en-US" sz="2800" dirty="0">
                <a:solidFill>
                  <a:srgbClr val="FFFFFF"/>
                </a:solidFill>
                <a:latin typeface="Arial"/>
                <a:ea typeface="Arial"/>
                <a:cs typeface="Arial"/>
                <a:sym typeface="Arial"/>
              </a:rPr>
              <a:t>Atlanta-based headquarters with offices across the globe to provide big firm capabilities with a boutique, client-first approach.</a:t>
            </a:r>
          </a:p>
        </p:txBody>
      </p:sp>
      <p:sp>
        <p:nvSpPr>
          <p:cNvPr id="62" name="TextBox 62"/>
          <p:cNvSpPr txBox="1">
            <a:spLocks noGrp="1" noRot="1" noMove="1" noResize="1" noEditPoints="1" noAdjustHandles="1" noChangeArrowheads="1" noChangeShapeType="1"/>
          </p:cNvSpPr>
          <p:nvPr/>
        </p:nvSpPr>
        <p:spPr>
          <a:xfrm>
            <a:off x="10559745" y="8448705"/>
            <a:ext cx="1512807" cy="337456"/>
          </a:xfrm>
          <a:prstGeom prst="rect">
            <a:avLst/>
          </a:prstGeom>
        </p:spPr>
        <p:txBody>
          <a:bodyPr lIns="0" tIns="0" rIns="0" bIns="0" rtlCol="0" anchor="t">
            <a:spAutoFit/>
          </a:bodyPr>
          <a:lstStyle/>
          <a:p>
            <a:pPr algn="ctr">
              <a:lnSpc>
                <a:spcPts val="2403"/>
              </a:lnSpc>
            </a:pPr>
            <a:r>
              <a:rPr lang="en-US" sz="1717">
                <a:solidFill>
                  <a:srgbClr val="1E3148"/>
                </a:solidFill>
                <a:latin typeface="Arial"/>
                <a:ea typeface="Arial"/>
                <a:cs typeface="Arial"/>
                <a:sym typeface="Arial"/>
              </a:rPr>
              <a:t>employees</a:t>
            </a:r>
          </a:p>
        </p:txBody>
      </p:sp>
      <p:sp>
        <p:nvSpPr>
          <p:cNvPr id="63" name="TextBox 63"/>
          <p:cNvSpPr txBox="1">
            <a:spLocks noGrp="1" noRot="1" noMove="1" noResize="1" noEditPoints="1" noAdjustHandles="1" noChangeArrowheads="1" noChangeShapeType="1"/>
          </p:cNvSpPr>
          <p:nvPr/>
        </p:nvSpPr>
        <p:spPr>
          <a:xfrm>
            <a:off x="12408171" y="8463261"/>
            <a:ext cx="1178100" cy="336450"/>
          </a:xfrm>
          <a:prstGeom prst="rect">
            <a:avLst/>
          </a:prstGeom>
        </p:spPr>
        <p:txBody>
          <a:bodyPr lIns="0" tIns="0" rIns="0" bIns="0" rtlCol="0" anchor="t">
            <a:spAutoFit/>
          </a:bodyPr>
          <a:lstStyle/>
          <a:p>
            <a:pPr algn="ctr">
              <a:lnSpc>
                <a:spcPts val="2403"/>
              </a:lnSpc>
            </a:pPr>
            <a:r>
              <a:rPr lang="en-US" sz="1717">
                <a:solidFill>
                  <a:srgbClr val="1E3148"/>
                </a:solidFill>
                <a:latin typeface="Arial"/>
                <a:ea typeface="Arial"/>
                <a:cs typeface="Arial"/>
                <a:sym typeface="Arial"/>
              </a:rPr>
              <a:t>locations</a:t>
            </a:r>
          </a:p>
        </p:txBody>
      </p:sp>
      <p:sp>
        <p:nvSpPr>
          <p:cNvPr id="64" name="TextBox 64"/>
          <p:cNvSpPr txBox="1">
            <a:spLocks noGrp="1" noRot="1" noMove="1" noResize="1" noEditPoints="1" noAdjustHandles="1" noChangeArrowheads="1" noChangeShapeType="1"/>
          </p:cNvSpPr>
          <p:nvPr/>
        </p:nvSpPr>
        <p:spPr>
          <a:xfrm>
            <a:off x="12084638" y="9124224"/>
            <a:ext cx="1586813" cy="966129"/>
          </a:xfrm>
          <a:prstGeom prst="rect">
            <a:avLst/>
          </a:prstGeom>
        </p:spPr>
        <p:txBody>
          <a:bodyPr lIns="0" tIns="0" rIns="0" bIns="0" rtlCol="0" anchor="t">
            <a:spAutoFit/>
          </a:bodyPr>
          <a:lstStyle/>
          <a:p>
            <a:pPr algn="ctr">
              <a:lnSpc>
                <a:spcPts val="7041"/>
              </a:lnSpc>
            </a:pPr>
            <a:r>
              <a:rPr lang="en-US" sz="5029" dirty="0">
                <a:solidFill>
                  <a:srgbClr val="FFFFFF"/>
                </a:solidFill>
                <a:latin typeface="Arial Bold"/>
                <a:ea typeface="Arial Bold"/>
                <a:cs typeface="Arial Bold"/>
                <a:sym typeface="Arial Bold"/>
              </a:rPr>
              <a:t>250</a:t>
            </a:r>
          </a:p>
        </p:txBody>
      </p:sp>
      <p:sp>
        <p:nvSpPr>
          <p:cNvPr id="65" name="TextBox 65"/>
          <p:cNvSpPr txBox="1">
            <a:spLocks noGrp="1" noRot="1" noMove="1" noResize="1" noEditPoints="1" noAdjustHandles="1" noChangeArrowheads="1" noChangeShapeType="1"/>
          </p:cNvSpPr>
          <p:nvPr/>
        </p:nvSpPr>
        <p:spPr>
          <a:xfrm>
            <a:off x="12177040" y="9005704"/>
            <a:ext cx="1452482" cy="304893"/>
          </a:xfrm>
          <a:prstGeom prst="rect">
            <a:avLst/>
          </a:prstGeom>
        </p:spPr>
        <p:txBody>
          <a:bodyPr lIns="0" tIns="0" rIns="0" bIns="0" rtlCol="0" anchor="t">
            <a:spAutoFit/>
          </a:bodyPr>
          <a:lstStyle/>
          <a:p>
            <a:pPr algn="ctr">
              <a:lnSpc>
                <a:spcPts val="2200"/>
              </a:lnSpc>
            </a:pPr>
            <a:r>
              <a:rPr lang="en-US" sz="1572" dirty="0">
                <a:solidFill>
                  <a:srgbClr val="FFFFFF"/>
                </a:solidFill>
                <a:latin typeface="Arial"/>
                <a:ea typeface="Arial"/>
                <a:cs typeface="Arial"/>
                <a:sym typeface="Arial"/>
              </a:rPr>
              <a:t>firm network</a:t>
            </a:r>
          </a:p>
        </p:txBody>
      </p:sp>
      <p:sp>
        <p:nvSpPr>
          <p:cNvPr id="66" name="TextBox 66"/>
          <p:cNvSpPr txBox="1">
            <a:spLocks noGrp="1" noRot="1" noMove="1" noResize="1" noEditPoints="1" noAdjustHandles="1" noChangeArrowheads="1" noChangeShapeType="1"/>
          </p:cNvSpPr>
          <p:nvPr/>
        </p:nvSpPr>
        <p:spPr>
          <a:xfrm>
            <a:off x="13605240" y="9130371"/>
            <a:ext cx="1729748" cy="966129"/>
          </a:xfrm>
          <a:prstGeom prst="rect">
            <a:avLst/>
          </a:prstGeom>
        </p:spPr>
        <p:txBody>
          <a:bodyPr lIns="0" tIns="0" rIns="0" bIns="0" rtlCol="0" anchor="t">
            <a:spAutoFit/>
          </a:bodyPr>
          <a:lstStyle/>
          <a:p>
            <a:pPr algn="ctr">
              <a:lnSpc>
                <a:spcPts val="7041"/>
              </a:lnSpc>
            </a:pPr>
            <a:r>
              <a:rPr lang="en-US" sz="5029">
                <a:solidFill>
                  <a:srgbClr val="FFFFFF"/>
                </a:solidFill>
                <a:latin typeface="Arial Bold"/>
                <a:ea typeface="Arial Bold"/>
                <a:cs typeface="Arial Bold"/>
                <a:sym typeface="Arial Bold"/>
              </a:rPr>
              <a:t>100</a:t>
            </a:r>
          </a:p>
        </p:txBody>
      </p:sp>
      <p:sp>
        <p:nvSpPr>
          <p:cNvPr id="67" name="TextBox 67"/>
          <p:cNvSpPr txBox="1">
            <a:spLocks noGrp="1" noRot="1" noMove="1" noResize="1" noEditPoints="1" noAdjustHandles="1" noChangeArrowheads="1" noChangeShapeType="1"/>
          </p:cNvSpPr>
          <p:nvPr/>
        </p:nvSpPr>
        <p:spPr>
          <a:xfrm>
            <a:off x="14022586" y="9005704"/>
            <a:ext cx="1078369" cy="304893"/>
          </a:xfrm>
          <a:prstGeom prst="rect">
            <a:avLst/>
          </a:prstGeom>
        </p:spPr>
        <p:txBody>
          <a:bodyPr lIns="0" tIns="0" rIns="0" bIns="0" rtlCol="0" anchor="t">
            <a:spAutoFit/>
          </a:bodyPr>
          <a:lstStyle/>
          <a:p>
            <a:pPr algn="ctr">
              <a:lnSpc>
                <a:spcPts val="2200"/>
              </a:lnSpc>
            </a:pPr>
            <a:r>
              <a:rPr lang="en-US" sz="1572">
                <a:solidFill>
                  <a:srgbClr val="FFFFFF"/>
                </a:solidFill>
                <a:latin typeface="Arial"/>
                <a:ea typeface="Arial"/>
                <a:cs typeface="Arial"/>
                <a:sym typeface="Arial"/>
              </a:rPr>
              <a:t>countries</a:t>
            </a:r>
          </a:p>
        </p:txBody>
      </p:sp>
      <p:sp>
        <p:nvSpPr>
          <p:cNvPr id="68" name="TextBox 68"/>
          <p:cNvSpPr txBox="1">
            <a:spLocks noGrp="1" noRot="1" noMove="1" noResize="1" noEditPoints="1" noAdjustHandles="1" noChangeArrowheads="1" noChangeShapeType="1"/>
          </p:cNvSpPr>
          <p:nvPr/>
        </p:nvSpPr>
        <p:spPr>
          <a:xfrm>
            <a:off x="13790987" y="7758771"/>
            <a:ext cx="1587531" cy="966129"/>
          </a:xfrm>
          <a:prstGeom prst="rect">
            <a:avLst/>
          </a:prstGeom>
        </p:spPr>
        <p:txBody>
          <a:bodyPr lIns="0" tIns="0" rIns="0" bIns="0" rtlCol="0" anchor="t">
            <a:spAutoFit/>
          </a:bodyPr>
          <a:lstStyle/>
          <a:p>
            <a:pPr algn="ctr">
              <a:lnSpc>
                <a:spcPts val="7041"/>
              </a:lnSpc>
            </a:pPr>
            <a:r>
              <a:rPr lang="en-US" sz="5029">
                <a:solidFill>
                  <a:srgbClr val="000000"/>
                </a:solidFill>
                <a:latin typeface="Arial Bold"/>
                <a:ea typeface="Arial Bold"/>
                <a:cs typeface="Arial Bold"/>
                <a:sym typeface="Arial Bold"/>
              </a:rPr>
              <a:t>22</a:t>
            </a:r>
          </a:p>
        </p:txBody>
      </p:sp>
      <p:sp>
        <p:nvSpPr>
          <p:cNvPr id="69" name="TextBox 69"/>
          <p:cNvSpPr txBox="1">
            <a:spLocks noGrp="1" noRot="1" noMove="1" noResize="1" noEditPoints="1" noAdjustHandles="1" noChangeArrowheads="1" noChangeShapeType="1"/>
          </p:cNvSpPr>
          <p:nvPr/>
        </p:nvSpPr>
        <p:spPr>
          <a:xfrm>
            <a:off x="13586803" y="8525910"/>
            <a:ext cx="1995898" cy="268302"/>
          </a:xfrm>
          <a:prstGeom prst="rect">
            <a:avLst/>
          </a:prstGeom>
        </p:spPr>
        <p:txBody>
          <a:bodyPr lIns="0" tIns="0" rIns="0" bIns="0" rtlCol="0" anchor="t">
            <a:spAutoFit/>
          </a:bodyPr>
          <a:lstStyle/>
          <a:p>
            <a:pPr algn="ctr">
              <a:lnSpc>
                <a:spcPts val="1820"/>
              </a:lnSpc>
            </a:pPr>
            <a:r>
              <a:rPr lang="en-US" sz="1717">
                <a:solidFill>
                  <a:srgbClr val="1E3148"/>
                </a:solidFill>
                <a:latin typeface="Arial"/>
                <a:ea typeface="Arial"/>
                <a:cs typeface="Arial"/>
                <a:sym typeface="Arial"/>
              </a:rPr>
              <a:t>languages</a:t>
            </a:r>
          </a:p>
        </p:txBody>
      </p:sp>
      <p:grpSp>
        <p:nvGrpSpPr>
          <p:cNvPr id="70" name="Group 70"/>
          <p:cNvGrpSpPr>
            <a:grpSpLocks noGrp="1" noUngrp="1" noRot="1" noMove="1" noResize="1"/>
          </p:cNvGrpSpPr>
          <p:nvPr/>
        </p:nvGrpSpPr>
        <p:grpSpPr>
          <a:xfrm>
            <a:off x="296206" y="6428195"/>
            <a:ext cx="3382220" cy="3382220"/>
            <a:chOff x="0" y="0"/>
            <a:chExt cx="812800" cy="812800"/>
          </a:xfrm>
        </p:grpSpPr>
        <p:sp>
          <p:nvSpPr>
            <p:cNvPr id="71" name="Freeform 71"/>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2" name="TextBox 72"/>
            <p:cNvSpPr txBox="1">
              <a:spLocks noGrp="1" noRot="1" noMove="1" noResize="1" noEditPoints="1" noAdjustHandles="1" noChangeArrowheads="1" noChangeShapeType="1"/>
            </p:cNvSpPr>
            <p:nvPr/>
          </p:nvSpPr>
          <p:spPr>
            <a:xfrm>
              <a:off x="76200" y="19050"/>
              <a:ext cx="660400" cy="717550"/>
            </a:xfrm>
            <a:prstGeom prst="rect">
              <a:avLst/>
            </a:prstGeom>
          </p:spPr>
          <p:txBody>
            <a:bodyPr lIns="158771" tIns="158771" rIns="158771" bIns="158771" rtlCol="0" anchor="ctr"/>
            <a:lstStyle/>
            <a:p>
              <a:pPr algn="ctr">
                <a:lnSpc>
                  <a:spcPts val="1971"/>
                </a:lnSpc>
              </a:pPr>
              <a:endParaRPr/>
            </a:p>
          </p:txBody>
        </p:sp>
      </p:grpSp>
      <p:sp>
        <p:nvSpPr>
          <p:cNvPr id="73" name="TextBox 73"/>
          <p:cNvSpPr txBox="1">
            <a:spLocks/>
          </p:cNvSpPr>
          <p:nvPr/>
        </p:nvSpPr>
        <p:spPr>
          <a:xfrm>
            <a:off x="583087" y="7328418"/>
            <a:ext cx="2808459" cy="1609671"/>
          </a:xfrm>
          <a:prstGeom prst="rect">
            <a:avLst/>
          </a:prstGeom>
        </p:spPr>
        <p:txBody>
          <a:bodyPr lIns="0" tIns="0" rIns="0" bIns="0" rtlCol="0" anchor="t">
            <a:spAutoFit/>
          </a:bodyPr>
          <a:lstStyle/>
          <a:p>
            <a:pPr algn="ctr">
              <a:lnSpc>
                <a:spcPts val="4686"/>
              </a:lnSpc>
            </a:pPr>
            <a:r>
              <a:rPr lang="en-US" sz="3347" dirty="0">
                <a:solidFill>
                  <a:srgbClr val="FFFFFF"/>
                </a:solidFill>
                <a:latin typeface="Arial Bold"/>
                <a:ea typeface="Arial Bold"/>
                <a:cs typeface="Arial Bold"/>
                <a:sym typeface="Arial Bold"/>
              </a:rPr>
              <a:t>CPA LED:</a:t>
            </a:r>
          </a:p>
          <a:p>
            <a:pPr algn="ctr">
              <a:lnSpc>
                <a:spcPts val="3976"/>
              </a:lnSpc>
            </a:pPr>
            <a:r>
              <a:rPr lang="en-US" sz="2840" dirty="0">
                <a:solidFill>
                  <a:srgbClr val="FFFFFF"/>
                </a:solidFill>
                <a:latin typeface="Arial Bold"/>
                <a:ea typeface="Arial Bold"/>
                <a:cs typeface="Arial Bold"/>
                <a:sym typeface="Arial Bold"/>
              </a:rPr>
              <a:t>10+ CPAS/CAs ON STAFF</a:t>
            </a:r>
          </a:p>
        </p:txBody>
      </p:sp>
      <p:grpSp>
        <p:nvGrpSpPr>
          <p:cNvPr id="74" name="Group 74"/>
          <p:cNvGrpSpPr>
            <a:grpSpLocks noGrp="1" noUngrp="1" noRot="1" noMove="1" noResize="1"/>
          </p:cNvGrpSpPr>
          <p:nvPr/>
        </p:nvGrpSpPr>
        <p:grpSpPr>
          <a:xfrm>
            <a:off x="2581274" y="5143500"/>
            <a:ext cx="2014771" cy="2014772"/>
            <a:chOff x="86012" y="0"/>
            <a:chExt cx="2686362" cy="2686362"/>
          </a:xfrm>
        </p:grpSpPr>
        <p:grpSp>
          <p:nvGrpSpPr>
            <p:cNvPr id="75" name="Group 75"/>
            <p:cNvGrpSpPr>
              <a:grpSpLocks noGrp="1" noUngrp="1" noRot="1" noMove="1" noResize="1"/>
            </p:cNvGrpSpPr>
            <p:nvPr/>
          </p:nvGrpSpPr>
          <p:grpSpPr>
            <a:xfrm>
              <a:off x="86012" y="0"/>
              <a:ext cx="2686362" cy="2686362"/>
              <a:chOff x="0" y="0"/>
              <a:chExt cx="812800" cy="812800"/>
            </a:xfrm>
          </p:grpSpPr>
          <p:sp>
            <p:nvSpPr>
              <p:cNvPr id="76" name="Freeform 7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146"/>
              </a:solidFill>
            </p:spPr>
            <p:txBody>
              <a:bodyPr/>
              <a:lstStyle/>
              <a:p>
                <a:endParaRPr lang="en-US"/>
              </a:p>
            </p:txBody>
          </p:sp>
          <p:sp>
            <p:nvSpPr>
              <p:cNvPr id="77" name="TextBox 77"/>
              <p:cNvSpPr txBox="1">
                <a:spLocks noGrp="1" noRot="1" noMove="1" noResize="1" noEditPoints="1" noAdjustHandles="1" noChangeArrowheads="1" noChangeShapeType="1"/>
              </p:cNvSpPr>
              <p:nvPr/>
            </p:nvSpPr>
            <p:spPr>
              <a:xfrm>
                <a:off x="76200" y="19050"/>
                <a:ext cx="660400" cy="717550"/>
              </a:xfrm>
              <a:prstGeom prst="rect">
                <a:avLst/>
              </a:prstGeom>
            </p:spPr>
            <p:txBody>
              <a:bodyPr lIns="50800" tIns="50800" rIns="50800" bIns="50800" rtlCol="0" anchor="ctr"/>
              <a:lstStyle/>
              <a:p>
                <a:pPr algn="ctr">
                  <a:lnSpc>
                    <a:spcPts val="1970"/>
                  </a:lnSpc>
                </a:pPr>
                <a:endParaRPr/>
              </a:p>
            </p:txBody>
          </p:sp>
        </p:grpSp>
        <p:sp>
          <p:nvSpPr>
            <p:cNvPr id="78" name="TextBox 78"/>
            <p:cNvSpPr txBox="1">
              <a:spLocks/>
            </p:cNvSpPr>
            <p:nvPr/>
          </p:nvSpPr>
          <p:spPr>
            <a:xfrm>
              <a:off x="530245" y="630564"/>
              <a:ext cx="1808524" cy="1477328"/>
            </a:xfrm>
            <a:prstGeom prst="rect">
              <a:avLst/>
            </a:prstGeom>
          </p:spPr>
          <p:txBody>
            <a:bodyPr wrap="square" lIns="0" tIns="0" rIns="0" bIns="0" rtlCol="0" anchor="t">
              <a:spAutoFit/>
            </a:bodyPr>
            <a:lstStyle/>
            <a:p>
              <a:pPr algn="ctr"/>
              <a:r>
                <a:rPr lang="en-US" sz="2400" spc="-237" dirty="0">
                  <a:solidFill>
                    <a:srgbClr val="000000"/>
                  </a:solidFill>
                  <a:latin typeface="Arial Bold"/>
                  <a:ea typeface="Arial Bold"/>
                  <a:cs typeface="Arial Bold"/>
                  <a:sym typeface="Arial Bold"/>
                </a:rPr>
                <a:t>Around the clock support</a:t>
              </a:r>
              <a:endParaRPr lang="en-US" spc="14" dirty="0">
                <a:solidFill>
                  <a:srgbClr val="000000"/>
                </a:solidFill>
                <a:latin typeface="Arial Bold"/>
                <a:ea typeface="Arial Bold"/>
                <a:cs typeface="Arial Bold"/>
                <a:sym typeface="Arial Bold"/>
              </a:endParaRPr>
            </a:p>
          </p:txBody>
        </p:sp>
      </p:grpSp>
      <p:sp>
        <p:nvSpPr>
          <p:cNvPr id="79" name="TextBox 79"/>
          <p:cNvSpPr txBox="1">
            <a:spLocks noGrp="1" noRot="1" noMove="1" noResize="1" noEditPoints="1" noAdjustHandles="1" noChangeArrowheads="1" noChangeShapeType="1"/>
          </p:cNvSpPr>
          <p:nvPr/>
        </p:nvSpPr>
        <p:spPr>
          <a:xfrm>
            <a:off x="8157170" y="7743214"/>
            <a:ext cx="2222258" cy="958101"/>
          </a:xfrm>
          <a:prstGeom prst="rect">
            <a:avLst/>
          </a:prstGeom>
        </p:spPr>
        <p:txBody>
          <a:bodyPr lIns="0" tIns="0" rIns="0" bIns="0" rtlCol="0" anchor="t">
            <a:spAutoFit/>
          </a:bodyPr>
          <a:lstStyle/>
          <a:p>
            <a:pPr algn="ctr">
              <a:lnSpc>
                <a:spcPts val="7041"/>
              </a:lnSpc>
            </a:pPr>
            <a:r>
              <a:rPr lang="en-US" sz="5029" dirty="0">
                <a:solidFill>
                  <a:srgbClr val="000000"/>
                </a:solidFill>
                <a:latin typeface="Arial Bold"/>
                <a:ea typeface="Arial Bold"/>
                <a:cs typeface="Arial Bold"/>
                <a:sym typeface="Arial Bold"/>
              </a:rPr>
              <a:t>2000+</a:t>
            </a:r>
          </a:p>
        </p:txBody>
      </p:sp>
      <p:sp>
        <p:nvSpPr>
          <p:cNvPr id="80" name="TextBox 80"/>
          <p:cNvSpPr txBox="1">
            <a:spLocks noGrp="1" noRot="1" noMove="1" noResize="1" noEditPoints="1" noAdjustHandles="1" noChangeArrowheads="1" noChangeShapeType="1"/>
          </p:cNvSpPr>
          <p:nvPr/>
        </p:nvSpPr>
        <p:spPr>
          <a:xfrm>
            <a:off x="8286679" y="8448261"/>
            <a:ext cx="1512807" cy="336450"/>
          </a:xfrm>
          <a:prstGeom prst="rect">
            <a:avLst/>
          </a:prstGeom>
        </p:spPr>
        <p:txBody>
          <a:bodyPr lIns="0" tIns="0" rIns="0" bIns="0" rtlCol="0" anchor="t">
            <a:spAutoFit/>
          </a:bodyPr>
          <a:lstStyle/>
          <a:p>
            <a:pPr algn="ctr">
              <a:lnSpc>
                <a:spcPts val="2403"/>
              </a:lnSpc>
            </a:pPr>
            <a:r>
              <a:rPr lang="en-US" sz="1717" dirty="0">
                <a:solidFill>
                  <a:srgbClr val="1E3148"/>
                </a:solidFill>
                <a:latin typeface="Arial"/>
                <a:ea typeface="Arial"/>
                <a:cs typeface="Arial"/>
                <a:sym typeface="Arial"/>
              </a:rPr>
              <a:t>clients</a:t>
            </a:r>
          </a:p>
        </p:txBody>
      </p:sp>
      <p:sp>
        <p:nvSpPr>
          <p:cNvPr id="81" name="TextBox 81"/>
          <p:cNvSpPr txBox="1">
            <a:spLocks noGrp="1" noRot="1" noMove="1" noResize="1" noEditPoints="1" noAdjustHandles="1" noChangeArrowheads="1" noChangeShapeType="1"/>
          </p:cNvSpPr>
          <p:nvPr/>
        </p:nvSpPr>
        <p:spPr>
          <a:xfrm>
            <a:off x="220274" y="404921"/>
            <a:ext cx="17039026" cy="1137666"/>
          </a:xfrm>
          <a:prstGeom prst="rect">
            <a:avLst/>
          </a:prstGeom>
        </p:spPr>
        <p:txBody>
          <a:bodyPr lIns="0" tIns="0" rIns="0" bIns="0" rtlCol="0" anchor="t">
            <a:spAutoFit/>
          </a:bodyPr>
          <a:lstStyle/>
          <a:p>
            <a:pPr algn="l">
              <a:lnSpc>
                <a:spcPts val="7632"/>
              </a:lnSpc>
            </a:pPr>
            <a:r>
              <a:rPr lang="en-US" sz="7200" dirty="0">
                <a:solidFill>
                  <a:srgbClr val="FFFFFF"/>
                </a:solidFill>
                <a:latin typeface="Arial Bold"/>
                <a:ea typeface="Arial Bold"/>
                <a:cs typeface="Arial Bold"/>
                <a:sym typeface="Arial Bold"/>
              </a:rPr>
              <a:t>ABOUT CKH GROUP</a:t>
            </a:r>
          </a:p>
        </p:txBody>
      </p:sp>
      <p:sp>
        <p:nvSpPr>
          <p:cNvPr id="82" name="Freeform 82"/>
          <p:cNvSpPr>
            <a:spLocks noGrp="1" noRot="1" noMove="1" noResize="1" noEditPoints="1" noAdjustHandles="1" noChangeArrowheads="1" noChangeShapeType="1"/>
          </p:cNvSpPr>
          <p:nvPr/>
        </p:nvSpPr>
        <p:spPr>
          <a:xfrm>
            <a:off x="9268299" y="3030408"/>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3" name="TextBox 83"/>
          <p:cNvSpPr txBox="1">
            <a:spLocks noGrp="1" noRot="1" noMove="1" noResize="1" noEditPoints="1" noAdjustHandles="1" noChangeArrowheads="1" noChangeShapeType="1"/>
          </p:cNvSpPr>
          <p:nvPr/>
        </p:nvSpPr>
        <p:spPr>
          <a:xfrm>
            <a:off x="9613854" y="2953777"/>
            <a:ext cx="2220724"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Hawkinsville, Georgia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11" b="-16611"/>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3"/>
            <a:stretch>
              <a:fillRect/>
            </a:stretch>
          </a:blipFill>
        </p:spPr>
        <p:txBody>
          <a:bodyPr/>
          <a:lstStyle/>
          <a:p>
            <a:endParaRPr lang="en-US"/>
          </a:p>
        </p:txBody>
      </p:sp>
      <p:grpSp>
        <p:nvGrpSpPr>
          <p:cNvPr id="4" name="Group 4"/>
          <p:cNvGrpSpPr>
            <a:grpSpLocks noGrp="1" noUngrp="1" noRot="1" noMove="1" noResize="1"/>
          </p:cNvGrpSpPr>
          <p:nvPr/>
        </p:nvGrpSpPr>
        <p:grpSpPr>
          <a:xfrm>
            <a:off x="0" y="0"/>
            <a:ext cx="18288000" cy="1475496"/>
            <a:chOff x="0" y="0"/>
            <a:chExt cx="6671512" cy="538265"/>
          </a:xfrm>
        </p:grpSpPr>
        <p:sp>
          <p:nvSpPr>
            <p:cNvPr id="5" name="Freeform 5"/>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1E3148"/>
            </a:solidFill>
          </p:spPr>
          <p:txBody>
            <a:bodyPr/>
            <a:lstStyle/>
            <a:p>
              <a:endParaRPr lang="en-US"/>
            </a:p>
          </p:txBody>
        </p:sp>
      </p:grpSp>
      <p:sp>
        <p:nvSpPr>
          <p:cNvPr id="6" name="Freeform 6"/>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4"/>
            <a:stretch>
              <a:fillRect t="-30" b="-30"/>
            </a:stretch>
          </a:blip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220274" y="404921"/>
            <a:ext cx="17039026" cy="1137666"/>
          </a:xfrm>
          <a:prstGeom prst="rect">
            <a:avLst/>
          </a:prstGeom>
        </p:spPr>
        <p:txBody>
          <a:bodyPr lIns="0" tIns="0" rIns="0" bIns="0" rtlCol="0" anchor="t">
            <a:spAutoFit/>
          </a:bodyPr>
          <a:lstStyle/>
          <a:p>
            <a:pPr algn="l">
              <a:lnSpc>
                <a:spcPts val="7632"/>
              </a:lnSpc>
            </a:pPr>
            <a:r>
              <a:rPr lang="en-US" sz="7200" dirty="0">
                <a:solidFill>
                  <a:srgbClr val="FFFFFF"/>
                </a:solidFill>
                <a:latin typeface="Arial Bold"/>
                <a:ea typeface="Arial Bold"/>
                <a:cs typeface="Arial Bold"/>
                <a:sym typeface="Arial Bold"/>
              </a:rPr>
              <a:t>CKH GROUP SERVICE SOLUTIONS</a:t>
            </a:r>
          </a:p>
        </p:txBody>
      </p:sp>
      <p:pic>
        <p:nvPicPr>
          <p:cNvPr id="13" name="Picture 12">
            <a:extLst>
              <a:ext uri="{FF2B5EF4-FFF2-40B4-BE49-F238E27FC236}">
                <a16:creationId xmlns:a16="http://schemas.microsoft.com/office/drawing/2014/main" id="{47F129B9-AE75-AC00-DF54-560E99B57AF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44786" y="682422"/>
            <a:ext cx="18365443" cy="103305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5400000">
            <a:off x="10661" y="3531732"/>
            <a:ext cx="6771139" cy="6771139"/>
          </a:xfrm>
          <a:custGeom>
            <a:avLst/>
            <a:gdLst/>
            <a:ahLst/>
            <a:cxnLst/>
            <a:rect l="l" t="t" r="r" b="b"/>
            <a:pathLst>
              <a:path w="6771139" h="6771139">
                <a:moveTo>
                  <a:pt x="0" y="0"/>
                </a:moveTo>
                <a:lnTo>
                  <a:pt x="6771138" y="0"/>
                </a:lnTo>
                <a:lnTo>
                  <a:pt x="6771138" y="6771139"/>
                </a:lnTo>
                <a:lnTo>
                  <a:pt x="0" y="6771139"/>
                </a:lnTo>
                <a:lnTo>
                  <a:pt x="0" y="0"/>
                </a:lnTo>
                <a:close/>
              </a:path>
            </a:pathLst>
          </a:custGeom>
          <a:blipFill>
            <a:blip r:embed="rId3">
              <a:extLst>
                <a:ext uri="{96DAC541-7B7A-43D3-8B79-37D633B846F1}">
                  <asvg:svgBlip xmlns:asvg="http://schemas.microsoft.com/office/drawing/2016/SVG/main" r:embed="rId4"/>
                </a:ext>
              </a:extLst>
            </a:blip>
            <a:stretch>
              <a:fillRect t="-121" b="-121"/>
            </a:stretch>
          </a:blipFill>
        </p:spPr>
        <p:txBody>
          <a:bodyPr/>
          <a:lstStyle/>
          <a:p>
            <a:endParaRPr lang="en-US"/>
          </a:p>
        </p:txBody>
      </p:sp>
      <p:pic>
        <p:nvPicPr>
          <p:cNvPr id="30" name="Picture 6">
            <a:extLst>
              <a:ext uri="{FF2B5EF4-FFF2-40B4-BE49-F238E27FC236}">
                <a16:creationId xmlns:a16="http://schemas.microsoft.com/office/drawing/2014/main" id="{878FA2FE-82E9-26FD-772E-626B2BF11802}"/>
              </a:ext>
            </a:extLst>
          </p:cNvPr>
          <p:cNvPicPr>
            <a:picLocks noGrp="1" noRot="1" noChangeAspect="1" noMove="1" noResize="1" noEditPoints="1" noAdjustHandles="1" noChangeArrowheads="1" noChangeShapeType="1" noCrop="1"/>
          </p:cNvPicPr>
          <p:nvPr/>
        </p:nvPicPr>
        <p:blipFill>
          <a:blip r:embed="rId5"/>
          <a:srcRect l="27860" r="27860"/>
          <a:stretch>
            <a:fillRect/>
          </a:stretch>
        </p:blipFill>
        <p:spPr>
          <a:xfrm>
            <a:off x="12432710" y="1475496"/>
            <a:ext cx="5855290" cy="8811504"/>
          </a:xfrm>
          <a:prstGeom prst="rect">
            <a:avLst/>
          </a:prstGeom>
        </p:spPr>
      </p:pic>
      <p:sp>
        <p:nvSpPr>
          <p:cNvPr id="4" name="Freeform 4"/>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6"/>
            <a:stretch>
              <a:fillRect/>
            </a:stretch>
          </a:blipFill>
        </p:spPr>
        <p:txBody>
          <a:bodyPr/>
          <a:lstStyle/>
          <a:p>
            <a:endParaRPr lang="en-US"/>
          </a:p>
        </p:txBody>
      </p:sp>
      <p:grpSp>
        <p:nvGrpSpPr>
          <p:cNvPr id="7" name="Group 7"/>
          <p:cNvGrpSpPr>
            <a:grpSpLocks noGrp="1" noUngrp="1" noRot="1" noMove="1" noResize="1"/>
          </p:cNvGrpSpPr>
          <p:nvPr/>
        </p:nvGrpSpPr>
        <p:grpSpPr>
          <a:xfrm>
            <a:off x="0" y="0"/>
            <a:ext cx="18288000" cy="1475496"/>
            <a:chOff x="0" y="0"/>
            <a:chExt cx="6671512" cy="538265"/>
          </a:xfrm>
        </p:grpSpPr>
        <p:sp>
          <p:nvSpPr>
            <p:cNvPr id="8" name="Freeform 8"/>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9" name="Freeform 9"/>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7"/>
            <a:stretch>
              <a:fillRect t="-30" b="-30"/>
            </a:stretch>
          </a:blip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277424" y="322971"/>
            <a:ext cx="17039026" cy="1238250"/>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panose="020B0604020202020204" pitchFamily="34" charset="0"/>
                <a:sym typeface="Arial Bold"/>
              </a:rPr>
              <a:t>WHY CKH GROUP?</a:t>
            </a:r>
          </a:p>
        </p:txBody>
      </p:sp>
      <p:grpSp>
        <p:nvGrpSpPr>
          <p:cNvPr id="11" name="Group 11"/>
          <p:cNvGrpSpPr>
            <a:grpSpLocks noGrp="1" noUngrp="1" noRot="1" noMove="1" noResize="1"/>
          </p:cNvGrpSpPr>
          <p:nvPr/>
        </p:nvGrpSpPr>
        <p:grpSpPr>
          <a:xfrm>
            <a:off x="11528644" y="201920"/>
            <a:ext cx="3073491" cy="3073491"/>
            <a:chOff x="0" y="0"/>
            <a:chExt cx="812800" cy="812800"/>
          </a:xfrm>
        </p:grpSpPr>
        <p:sp>
          <p:nvSpPr>
            <p:cNvPr id="12" name="Freeform 1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A0CF"/>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76200" y="-19050"/>
              <a:ext cx="660400" cy="755650"/>
            </a:xfrm>
            <a:prstGeom prst="rect">
              <a:avLst/>
            </a:prstGeom>
          </p:spPr>
          <p:txBody>
            <a:bodyPr lIns="50800" tIns="50800" rIns="50800" bIns="50800" rtlCol="0" anchor="ctr"/>
            <a:lstStyle/>
            <a:p>
              <a:pPr algn="ctr">
                <a:lnSpc>
                  <a:spcPts val="2970"/>
                </a:lnSpc>
              </a:pPr>
              <a:endParaRPr/>
            </a:p>
          </p:txBody>
        </p:sp>
      </p:grpSp>
      <p:grpSp>
        <p:nvGrpSpPr>
          <p:cNvPr id="14" name="Group 14"/>
          <p:cNvGrpSpPr>
            <a:grpSpLocks noGrp="1" noUngrp="1" noRot="1" noMove="1" noResize="1"/>
          </p:cNvGrpSpPr>
          <p:nvPr/>
        </p:nvGrpSpPr>
        <p:grpSpPr>
          <a:xfrm>
            <a:off x="11697924" y="371200"/>
            <a:ext cx="2734932" cy="2734932"/>
            <a:chOff x="0" y="0"/>
            <a:chExt cx="812800" cy="812800"/>
          </a:xfrm>
        </p:grpSpPr>
        <p:sp>
          <p:nvSpPr>
            <p:cNvPr id="15" name="Freeform 15"/>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D9ED"/>
            </a:solidFill>
          </p:spPr>
          <p:txBody>
            <a:bodyPr/>
            <a:lstStyle/>
            <a:p>
              <a:endParaRPr lang="en-US"/>
            </a:p>
          </p:txBody>
        </p:sp>
        <p:sp>
          <p:nvSpPr>
            <p:cNvPr id="16" name="TextBox 16"/>
            <p:cNvSpPr txBox="1">
              <a:spLocks noGrp="1" noRot="1" noMove="1" noResize="1" noEditPoints="1" noAdjustHandles="1" noChangeArrowheads="1" noChangeShapeType="1"/>
            </p:cNvSpPr>
            <p:nvPr/>
          </p:nvSpPr>
          <p:spPr>
            <a:xfrm>
              <a:off x="76200" y="-19050"/>
              <a:ext cx="660400" cy="755650"/>
            </a:xfrm>
            <a:prstGeom prst="rect">
              <a:avLst/>
            </a:prstGeom>
          </p:spPr>
          <p:txBody>
            <a:bodyPr lIns="50800" tIns="50800" rIns="50800" bIns="50800" rtlCol="0" anchor="ctr"/>
            <a:lstStyle/>
            <a:p>
              <a:pPr algn="ctr">
                <a:lnSpc>
                  <a:spcPts val="2970"/>
                </a:lnSpc>
              </a:pPr>
              <a:endParaRPr/>
            </a:p>
          </p:txBody>
        </p:sp>
      </p:grpSp>
      <p:sp>
        <p:nvSpPr>
          <p:cNvPr id="17" name="Freeform 17"/>
          <p:cNvSpPr>
            <a:spLocks noGrp="1" noRot="1" noMove="1" noResize="1" noEditPoints="1" noAdjustHandles="1" noChangeArrowheads="1" noChangeShapeType="1"/>
          </p:cNvSpPr>
          <p:nvPr/>
        </p:nvSpPr>
        <p:spPr>
          <a:xfrm>
            <a:off x="12271613" y="465846"/>
            <a:ext cx="1587554" cy="2545641"/>
          </a:xfrm>
          <a:custGeom>
            <a:avLst/>
            <a:gdLst/>
            <a:ahLst/>
            <a:cxnLst/>
            <a:rect l="l" t="t" r="r" b="b"/>
            <a:pathLst>
              <a:path w="1587554" h="2545641">
                <a:moveTo>
                  <a:pt x="0" y="0"/>
                </a:moveTo>
                <a:lnTo>
                  <a:pt x="1587554" y="0"/>
                </a:lnTo>
                <a:lnTo>
                  <a:pt x="1587554" y="2545640"/>
                </a:lnTo>
                <a:lnTo>
                  <a:pt x="0" y="2545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8" name="Group 18"/>
          <p:cNvGrpSpPr>
            <a:grpSpLocks noGrp="1" noUngrp="1" noRot="1" noMove="1" noResize="1"/>
          </p:cNvGrpSpPr>
          <p:nvPr/>
        </p:nvGrpSpPr>
        <p:grpSpPr>
          <a:xfrm>
            <a:off x="828151" y="2358754"/>
            <a:ext cx="10580447" cy="2249824"/>
            <a:chOff x="0" y="0"/>
            <a:chExt cx="4587810" cy="975551"/>
          </a:xfrm>
        </p:grpSpPr>
        <p:sp>
          <p:nvSpPr>
            <p:cNvPr id="19" name="Freeform 19"/>
            <p:cNvSpPr>
              <a:spLocks noGrp="1" noRot="1" noMove="1" noResize="1" noEditPoints="1" noAdjustHandles="1" noChangeArrowheads="1" noChangeShapeType="1"/>
            </p:cNvSpPr>
            <p:nvPr/>
          </p:nvSpPr>
          <p:spPr>
            <a:xfrm>
              <a:off x="0" y="0"/>
              <a:ext cx="4587811" cy="975551"/>
            </a:xfrm>
            <a:custGeom>
              <a:avLst/>
              <a:gdLst/>
              <a:ahLst/>
              <a:cxnLst/>
              <a:rect l="l" t="t" r="r" b="b"/>
              <a:pathLst>
                <a:path w="4587811" h="975551">
                  <a:moveTo>
                    <a:pt x="4463350" y="975551"/>
                  </a:moveTo>
                  <a:lnTo>
                    <a:pt x="124460" y="975551"/>
                  </a:lnTo>
                  <a:cubicBezTo>
                    <a:pt x="55880" y="975551"/>
                    <a:pt x="0" y="919671"/>
                    <a:pt x="0" y="851091"/>
                  </a:cubicBezTo>
                  <a:lnTo>
                    <a:pt x="0" y="124460"/>
                  </a:lnTo>
                  <a:cubicBezTo>
                    <a:pt x="0" y="55880"/>
                    <a:pt x="55880" y="0"/>
                    <a:pt x="124460" y="0"/>
                  </a:cubicBezTo>
                  <a:lnTo>
                    <a:pt x="4463350" y="0"/>
                  </a:lnTo>
                  <a:cubicBezTo>
                    <a:pt x="4531930" y="0"/>
                    <a:pt x="4587811" y="55880"/>
                    <a:pt x="4587811" y="124460"/>
                  </a:cubicBezTo>
                  <a:lnTo>
                    <a:pt x="4587811" y="851091"/>
                  </a:lnTo>
                  <a:cubicBezTo>
                    <a:pt x="4587811" y="919671"/>
                    <a:pt x="4531930" y="975551"/>
                    <a:pt x="4463350" y="975551"/>
                  </a:cubicBezTo>
                  <a:close/>
                </a:path>
              </a:pathLst>
            </a:custGeom>
            <a:solidFill>
              <a:srgbClr val="015186">
                <a:alpha val="80784"/>
              </a:srgbClr>
            </a:solidFill>
          </p:spPr>
          <p:txBody>
            <a:bodyPr/>
            <a:lstStyle/>
            <a:p>
              <a:endParaRPr lang="en-US"/>
            </a:p>
          </p:txBody>
        </p:sp>
      </p:grpSp>
      <p:grpSp>
        <p:nvGrpSpPr>
          <p:cNvPr id="20" name="Group 20"/>
          <p:cNvGrpSpPr>
            <a:grpSpLocks noGrp="1" noUngrp="1" noRot="1" noMove="1" noResize="1"/>
          </p:cNvGrpSpPr>
          <p:nvPr/>
        </p:nvGrpSpPr>
        <p:grpSpPr>
          <a:xfrm>
            <a:off x="828151" y="5010171"/>
            <a:ext cx="10580447" cy="2249824"/>
            <a:chOff x="0" y="0"/>
            <a:chExt cx="4587810" cy="975551"/>
          </a:xfrm>
        </p:grpSpPr>
        <p:sp>
          <p:nvSpPr>
            <p:cNvPr id="21" name="Freeform 21"/>
            <p:cNvSpPr>
              <a:spLocks noGrp="1" noRot="1" noMove="1" noResize="1" noEditPoints="1" noAdjustHandles="1" noChangeArrowheads="1" noChangeShapeType="1"/>
            </p:cNvSpPr>
            <p:nvPr/>
          </p:nvSpPr>
          <p:spPr>
            <a:xfrm>
              <a:off x="0" y="0"/>
              <a:ext cx="4587811" cy="975551"/>
            </a:xfrm>
            <a:custGeom>
              <a:avLst/>
              <a:gdLst/>
              <a:ahLst/>
              <a:cxnLst/>
              <a:rect l="l" t="t" r="r" b="b"/>
              <a:pathLst>
                <a:path w="4587811" h="975551">
                  <a:moveTo>
                    <a:pt x="4463350" y="975551"/>
                  </a:moveTo>
                  <a:lnTo>
                    <a:pt x="124460" y="975551"/>
                  </a:lnTo>
                  <a:cubicBezTo>
                    <a:pt x="55880" y="975551"/>
                    <a:pt x="0" y="919671"/>
                    <a:pt x="0" y="851091"/>
                  </a:cubicBezTo>
                  <a:lnTo>
                    <a:pt x="0" y="124460"/>
                  </a:lnTo>
                  <a:cubicBezTo>
                    <a:pt x="0" y="55880"/>
                    <a:pt x="55880" y="0"/>
                    <a:pt x="124460" y="0"/>
                  </a:cubicBezTo>
                  <a:lnTo>
                    <a:pt x="4463350" y="0"/>
                  </a:lnTo>
                  <a:cubicBezTo>
                    <a:pt x="4531930" y="0"/>
                    <a:pt x="4587811" y="55880"/>
                    <a:pt x="4587811" y="124460"/>
                  </a:cubicBezTo>
                  <a:lnTo>
                    <a:pt x="4587811" y="851091"/>
                  </a:lnTo>
                  <a:cubicBezTo>
                    <a:pt x="4587811" y="919671"/>
                    <a:pt x="4531930" y="975551"/>
                    <a:pt x="4463350" y="975551"/>
                  </a:cubicBezTo>
                  <a:close/>
                </a:path>
              </a:pathLst>
            </a:custGeom>
            <a:solidFill>
              <a:srgbClr val="015186">
                <a:alpha val="80784"/>
              </a:srgbClr>
            </a:solidFill>
          </p:spPr>
          <p:txBody>
            <a:bodyPr/>
            <a:lstStyle/>
            <a:p>
              <a:endParaRPr lang="en-US"/>
            </a:p>
          </p:txBody>
        </p:sp>
      </p:grpSp>
      <p:grpSp>
        <p:nvGrpSpPr>
          <p:cNvPr id="22" name="Group 22"/>
          <p:cNvGrpSpPr>
            <a:grpSpLocks noGrp="1" noUngrp="1" noRot="1" noMove="1" noResize="1"/>
          </p:cNvGrpSpPr>
          <p:nvPr/>
        </p:nvGrpSpPr>
        <p:grpSpPr>
          <a:xfrm>
            <a:off x="828151" y="7623484"/>
            <a:ext cx="10580447" cy="2249824"/>
            <a:chOff x="0" y="0"/>
            <a:chExt cx="4587810" cy="975551"/>
          </a:xfrm>
        </p:grpSpPr>
        <p:sp>
          <p:nvSpPr>
            <p:cNvPr id="23" name="Freeform 23"/>
            <p:cNvSpPr>
              <a:spLocks noGrp="1" noRot="1" noMove="1" noResize="1" noEditPoints="1" noAdjustHandles="1" noChangeArrowheads="1" noChangeShapeType="1"/>
            </p:cNvSpPr>
            <p:nvPr/>
          </p:nvSpPr>
          <p:spPr>
            <a:xfrm>
              <a:off x="0" y="0"/>
              <a:ext cx="4587811" cy="975551"/>
            </a:xfrm>
            <a:custGeom>
              <a:avLst/>
              <a:gdLst/>
              <a:ahLst/>
              <a:cxnLst/>
              <a:rect l="l" t="t" r="r" b="b"/>
              <a:pathLst>
                <a:path w="4587811" h="975551">
                  <a:moveTo>
                    <a:pt x="4463350" y="975551"/>
                  </a:moveTo>
                  <a:lnTo>
                    <a:pt x="124460" y="975551"/>
                  </a:lnTo>
                  <a:cubicBezTo>
                    <a:pt x="55880" y="975551"/>
                    <a:pt x="0" y="919671"/>
                    <a:pt x="0" y="851091"/>
                  </a:cubicBezTo>
                  <a:lnTo>
                    <a:pt x="0" y="124460"/>
                  </a:lnTo>
                  <a:cubicBezTo>
                    <a:pt x="0" y="55880"/>
                    <a:pt x="55880" y="0"/>
                    <a:pt x="124460" y="0"/>
                  </a:cubicBezTo>
                  <a:lnTo>
                    <a:pt x="4463350" y="0"/>
                  </a:lnTo>
                  <a:cubicBezTo>
                    <a:pt x="4531930" y="0"/>
                    <a:pt x="4587811" y="55880"/>
                    <a:pt x="4587811" y="124460"/>
                  </a:cubicBezTo>
                  <a:lnTo>
                    <a:pt x="4587811" y="851091"/>
                  </a:lnTo>
                  <a:cubicBezTo>
                    <a:pt x="4587811" y="919671"/>
                    <a:pt x="4531930" y="975551"/>
                    <a:pt x="4463350" y="975551"/>
                  </a:cubicBezTo>
                  <a:close/>
                </a:path>
              </a:pathLst>
            </a:custGeom>
            <a:solidFill>
              <a:srgbClr val="015186">
                <a:alpha val="80784"/>
              </a:srgbClr>
            </a:solidFill>
          </p:spPr>
          <p:txBody>
            <a:bodyPr/>
            <a:lstStyle/>
            <a:p>
              <a:endParaRPr lang="en-US"/>
            </a:p>
          </p:txBody>
        </p:sp>
      </p:grpSp>
      <p:grpSp>
        <p:nvGrpSpPr>
          <p:cNvPr id="24" name="Group 24"/>
          <p:cNvGrpSpPr>
            <a:grpSpLocks noGrp="1" noUngrp="1" noRot="1" noMove="1" noResize="1"/>
          </p:cNvGrpSpPr>
          <p:nvPr/>
        </p:nvGrpSpPr>
        <p:grpSpPr>
          <a:xfrm>
            <a:off x="11109062" y="657187"/>
            <a:ext cx="1371273" cy="500332"/>
            <a:chOff x="0" y="0"/>
            <a:chExt cx="1835941" cy="669874"/>
          </a:xfrm>
        </p:grpSpPr>
        <p:sp>
          <p:nvSpPr>
            <p:cNvPr id="25" name="Freeform 25"/>
            <p:cNvSpPr>
              <a:spLocks noGrp="1" noRot="1" noMove="1" noResize="1" noEditPoints="1" noAdjustHandles="1" noChangeArrowheads="1" noChangeShapeType="1"/>
            </p:cNvSpPr>
            <p:nvPr/>
          </p:nvSpPr>
          <p:spPr>
            <a:xfrm>
              <a:off x="0" y="0"/>
              <a:ext cx="1835941" cy="669874"/>
            </a:xfrm>
            <a:custGeom>
              <a:avLst/>
              <a:gdLst/>
              <a:ahLst/>
              <a:cxnLst/>
              <a:rect l="l" t="t" r="r" b="b"/>
              <a:pathLst>
                <a:path w="1835941" h="669874">
                  <a:moveTo>
                    <a:pt x="1711481" y="669874"/>
                  </a:moveTo>
                  <a:lnTo>
                    <a:pt x="124460" y="669874"/>
                  </a:lnTo>
                  <a:cubicBezTo>
                    <a:pt x="55880" y="669874"/>
                    <a:pt x="0" y="613994"/>
                    <a:pt x="0" y="545414"/>
                  </a:cubicBezTo>
                  <a:lnTo>
                    <a:pt x="0" y="124460"/>
                  </a:lnTo>
                  <a:cubicBezTo>
                    <a:pt x="0" y="55880"/>
                    <a:pt x="55880" y="0"/>
                    <a:pt x="124460" y="0"/>
                  </a:cubicBezTo>
                  <a:lnTo>
                    <a:pt x="1711481" y="0"/>
                  </a:lnTo>
                  <a:cubicBezTo>
                    <a:pt x="1780061" y="0"/>
                    <a:pt x="1835941" y="55880"/>
                    <a:pt x="1835941" y="124460"/>
                  </a:cubicBezTo>
                  <a:lnTo>
                    <a:pt x="1835941" y="545414"/>
                  </a:lnTo>
                  <a:cubicBezTo>
                    <a:pt x="1835941" y="613994"/>
                    <a:pt x="1780061" y="669874"/>
                    <a:pt x="1711481" y="669874"/>
                  </a:cubicBezTo>
                  <a:close/>
                </a:path>
              </a:pathLst>
            </a:custGeom>
            <a:solidFill>
              <a:srgbClr val="FAA146"/>
            </a:solidFill>
          </p:spPr>
          <p:txBody>
            <a:bodyPr/>
            <a:lstStyle/>
            <a:p>
              <a:endParaRPr lang="en-US"/>
            </a:p>
          </p:txBody>
        </p:sp>
      </p:grpSp>
      <p:sp>
        <p:nvSpPr>
          <p:cNvPr id="26" name="TextBox 26"/>
          <p:cNvSpPr txBox="1">
            <a:spLocks/>
          </p:cNvSpPr>
          <p:nvPr/>
        </p:nvSpPr>
        <p:spPr>
          <a:xfrm>
            <a:off x="1064442" y="2571037"/>
            <a:ext cx="10107864" cy="1761508"/>
          </a:xfrm>
          <a:prstGeom prst="rect">
            <a:avLst/>
          </a:prstGeom>
        </p:spPr>
        <p:txBody>
          <a:bodyPr wrap="square" lIns="0" tIns="0" rIns="0" bIns="0" rtlCol="0" anchor="t">
            <a:spAutoFit/>
          </a:bodyPr>
          <a:lstStyle/>
          <a:p>
            <a:pPr algn="ctr">
              <a:lnSpc>
                <a:spcPts val="2884"/>
              </a:lnSpc>
              <a:spcBef>
                <a:spcPct val="0"/>
              </a:spcBef>
            </a:pPr>
            <a:r>
              <a:rPr lang="en-US" sz="2307" dirty="0">
                <a:solidFill>
                  <a:srgbClr val="FAA146"/>
                </a:solidFill>
                <a:latin typeface="Arial Bold"/>
                <a:ea typeface="Arial Bold"/>
                <a:cs typeface="Arial" panose="020B0604020202020204" pitchFamily="34" charset="0"/>
                <a:sym typeface="Arial Bold"/>
              </a:rPr>
              <a:t>CLIENT-FIRST PARTNERSHIP </a:t>
            </a:r>
          </a:p>
          <a:p>
            <a:pPr algn="ctr">
              <a:lnSpc>
                <a:spcPts val="1759"/>
              </a:lnSpc>
              <a:spcBef>
                <a:spcPct val="0"/>
              </a:spcBef>
            </a:pPr>
            <a:endParaRPr lang="en-US" sz="2307" dirty="0">
              <a:solidFill>
                <a:srgbClr val="FAA146"/>
              </a:solidFill>
              <a:latin typeface="Arial Bold"/>
              <a:ea typeface="Arial Bold"/>
              <a:cs typeface="Arial" panose="020B0604020202020204" pitchFamily="34" charset="0"/>
              <a:sym typeface="Arial Bold"/>
            </a:endParaRPr>
          </a:p>
          <a:p>
            <a:pPr algn="ctr">
              <a:lnSpc>
                <a:spcPts val="2259"/>
              </a:lnSpc>
              <a:spcBef>
                <a:spcPct val="0"/>
              </a:spcBef>
            </a:pPr>
            <a:r>
              <a:rPr lang="en-US" sz="1807" dirty="0">
                <a:solidFill>
                  <a:srgbClr val="FFFFFF"/>
                </a:solidFill>
                <a:latin typeface="Arial"/>
                <a:ea typeface="Arial"/>
                <a:cs typeface="Arial"/>
                <a:sym typeface="Arial"/>
              </a:rPr>
              <a:t>We take our client’s needs seriously, first and foremost. This is why we’ve tailored our business model around responsiveness and customized support for our clients. Watching clients grow alongside us is the cornerstone of why we do what we do. With CKH Group partnerships, we’re not just a service provider; we’re a long-term partner committed to your enduring success.</a:t>
            </a:r>
          </a:p>
        </p:txBody>
      </p:sp>
      <p:sp>
        <p:nvSpPr>
          <p:cNvPr id="27" name="TextBox 27"/>
          <p:cNvSpPr txBox="1">
            <a:spLocks noGrp="1" noRot="1" noMove="1" noResize="1" noEditPoints="1" noAdjustHandles="1" noChangeArrowheads="1" noChangeShapeType="1"/>
          </p:cNvSpPr>
          <p:nvPr/>
        </p:nvSpPr>
        <p:spPr>
          <a:xfrm>
            <a:off x="1350828" y="5222454"/>
            <a:ext cx="9535091" cy="1761508"/>
          </a:xfrm>
          <a:prstGeom prst="rect">
            <a:avLst/>
          </a:prstGeom>
        </p:spPr>
        <p:txBody>
          <a:bodyPr lIns="0" tIns="0" rIns="0" bIns="0" rtlCol="0" anchor="t">
            <a:spAutoFit/>
          </a:bodyPr>
          <a:lstStyle/>
          <a:p>
            <a:pPr algn="ctr">
              <a:lnSpc>
                <a:spcPts val="2884"/>
              </a:lnSpc>
              <a:spcBef>
                <a:spcPct val="0"/>
              </a:spcBef>
            </a:pPr>
            <a:r>
              <a:rPr lang="en-US" sz="2307" dirty="0">
                <a:solidFill>
                  <a:srgbClr val="FAA146"/>
                </a:solidFill>
                <a:latin typeface="Arial Bold"/>
                <a:ea typeface="Arial Bold"/>
                <a:cs typeface="Arial" panose="020B0604020202020204" pitchFamily="34" charset="0"/>
                <a:sym typeface="Arial Bold"/>
              </a:rPr>
              <a:t>CPA-LED APPROACH</a:t>
            </a:r>
          </a:p>
          <a:p>
            <a:pPr algn="ctr">
              <a:lnSpc>
                <a:spcPts val="1759"/>
              </a:lnSpc>
              <a:spcBef>
                <a:spcPct val="0"/>
              </a:spcBef>
            </a:pPr>
            <a:endParaRPr lang="en-US" sz="2307" dirty="0">
              <a:solidFill>
                <a:srgbClr val="FAA146"/>
              </a:solidFill>
              <a:latin typeface="Arial Bold"/>
              <a:ea typeface="Arial Bold"/>
              <a:cs typeface="Arial" panose="020B0604020202020204" pitchFamily="34" charset="0"/>
              <a:sym typeface="Arial Bold"/>
            </a:endParaRPr>
          </a:p>
          <a:p>
            <a:pPr algn="ctr">
              <a:lnSpc>
                <a:spcPts val="2259"/>
              </a:lnSpc>
              <a:spcBef>
                <a:spcPct val="0"/>
              </a:spcBef>
            </a:pPr>
            <a:r>
              <a:rPr lang="en-US" sz="1807" dirty="0">
                <a:solidFill>
                  <a:srgbClr val="FFFFFF"/>
                </a:solidFill>
                <a:latin typeface="Arial"/>
                <a:ea typeface="Arial"/>
                <a:cs typeface="Arial"/>
                <a:sym typeface="Arial"/>
              </a:rPr>
              <a:t>Our CPA-led model puts your business needs in the hands of seasoned experts who prioritize accuracy and reliability, granting you the peace of mind to focus on what truly matters: your success. Having a large number of CPAs in key leadership positions means our entire team can benefit from their knowledge in order to perform more complex accounting projects.</a:t>
            </a:r>
          </a:p>
        </p:txBody>
      </p:sp>
      <p:sp>
        <p:nvSpPr>
          <p:cNvPr id="28" name="TextBox 28"/>
          <p:cNvSpPr txBox="1">
            <a:spLocks/>
          </p:cNvSpPr>
          <p:nvPr/>
        </p:nvSpPr>
        <p:spPr>
          <a:xfrm>
            <a:off x="1114319" y="7835767"/>
            <a:ext cx="10008110" cy="1761508"/>
          </a:xfrm>
          <a:prstGeom prst="rect">
            <a:avLst/>
          </a:prstGeom>
        </p:spPr>
        <p:txBody>
          <a:bodyPr wrap="square" lIns="0" tIns="0" rIns="0" bIns="0" rtlCol="0" anchor="t">
            <a:spAutoFit/>
          </a:bodyPr>
          <a:lstStyle/>
          <a:p>
            <a:pPr algn="ctr">
              <a:lnSpc>
                <a:spcPts val="2884"/>
              </a:lnSpc>
              <a:spcBef>
                <a:spcPct val="0"/>
              </a:spcBef>
            </a:pPr>
            <a:r>
              <a:rPr lang="en-US" sz="2307" dirty="0">
                <a:solidFill>
                  <a:srgbClr val="FAA146"/>
                </a:solidFill>
                <a:latin typeface="Arial Bold"/>
                <a:ea typeface="Arial Bold"/>
                <a:cs typeface="Arial" panose="020B0604020202020204" pitchFamily="34" charset="0"/>
                <a:sym typeface="Arial Bold"/>
              </a:rPr>
              <a:t>LOCAL EXPERTISE BACKED BY GLOBAL SUPPORT</a:t>
            </a:r>
          </a:p>
          <a:p>
            <a:pPr algn="ctr">
              <a:lnSpc>
                <a:spcPts val="1759"/>
              </a:lnSpc>
              <a:spcBef>
                <a:spcPct val="0"/>
              </a:spcBef>
            </a:pPr>
            <a:endParaRPr lang="en-US" sz="2307" dirty="0">
              <a:solidFill>
                <a:srgbClr val="FAA146"/>
              </a:solidFill>
              <a:latin typeface="Arial Bold"/>
              <a:ea typeface="Arial Bold"/>
              <a:cs typeface="Arial" panose="020B0604020202020204" pitchFamily="34" charset="0"/>
              <a:sym typeface="Arial Bold"/>
            </a:endParaRPr>
          </a:p>
          <a:p>
            <a:pPr algn="ctr">
              <a:lnSpc>
                <a:spcPts val="2259"/>
              </a:lnSpc>
              <a:spcBef>
                <a:spcPct val="0"/>
              </a:spcBef>
            </a:pPr>
            <a:r>
              <a:rPr lang="en-US" sz="1807" dirty="0">
                <a:solidFill>
                  <a:srgbClr val="FFFFFF"/>
                </a:solidFill>
                <a:latin typeface="Arial"/>
                <a:ea typeface="Arial"/>
                <a:cs typeface="Arial"/>
                <a:sym typeface="Arial"/>
              </a:rPr>
              <a:t>Experience the CKH Group advantage: dedicated local support from our headquarters in Atlanta, Georgia, backed by the around-the-clock support from our global network of international offices with nearly 200 dedicated professionals. Our innovative business model prioritizes flexibility, communication, and consistent support, giving you the attentiveness you deserve.</a:t>
            </a:r>
          </a:p>
        </p:txBody>
      </p:sp>
      <p:sp>
        <p:nvSpPr>
          <p:cNvPr id="29" name="TextBox 29"/>
          <p:cNvSpPr txBox="1">
            <a:spLocks noGrp="1" noRot="1" noMove="1" noResize="1" noEditPoints="1" noAdjustHandles="1" noChangeArrowheads="1" noChangeShapeType="1"/>
          </p:cNvSpPr>
          <p:nvPr/>
        </p:nvSpPr>
        <p:spPr>
          <a:xfrm>
            <a:off x="11247518" y="730614"/>
            <a:ext cx="1185192" cy="374286"/>
          </a:xfrm>
          <a:prstGeom prst="rect">
            <a:avLst/>
          </a:prstGeom>
        </p:spPr>
        <p:txBody>
          <a:bodyPr lIns="0" tIns="0" rIns="0" bIns="0" rtlCol="0" anchor="t">
            <a:spAutoFit/>
          </a:bodyPr>
          <a:lstStyle/>
          <a:p>
            <a:pPr algn="l">
              <a:lnSpc>
                <a:spcPts val="2647"/>
              </a:lnSpc>
            </a:pPr>
            <a:r>
              <a:rPr lang="en-US" sz="2206" dirty="0">
                <a:solidFill>
                  <a:srgbClr val="000000"/>
                </a:solidFill>
                <a:latin typeface="Arial Bold"/>
                <a:ea typeface="Arial Bold"/>
                <a:cs typeface="Arial" panose="020B0604020202020204" pitchFamily="34" charset="0"/>
                <a:sym typeface="Arial Bold"/>
              </a:rPr>
              <a:t>#1 spot!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5400000">
            <a:off x="-13314" y="3527961"/>
            <a:ext cx="6771139" cy="6771139"/>
          </a:xfrm>
          <a:custGeom>
            <a:avLst/>
            <a:gdLst/>
            <a:ahLst/>
            <a:cxnLst/>
            <a:rect l="l" t="t" r="r" b="b"/>
            <a:pathLst>
              <a:path w="6771139" h="6771139">
                <a:moveTo>
                  <a:pt x="0" y="0"/>
                </a:moveTo>
                <a:lnTo>
                  <a:pt x="6771138" y="0"/>
                </a:lnTo>
                <a:lnTo>
                  <a:pt x="6771138" y="6771139"/>
                </a:lnTo>
                <a:lnTo>
                  <a:pt x="0" y="6771139"/>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6"/>
            <a:stretch>
              <a:fillRect/>
            </a:stretch>
          </a:blipFill>
        </p:spPr>
        <p:txBody>
          <a:bodyPr/>
          <a:lstStyle/>
          <a:p>
            <a:endParaRPr lang="en-US"/>
          </a:p>
        </p:txBody>
      </p:sp>
      <p:grpSp>
        <p:nvGrpSpPr>
          <p:cNvPr id="5" name="Group 5"/>
          <p:cNvGrpSpPr>
            <a:grpSpLocks noGrp="1" noUngrp="1" noRot="1" noMove="1" noResize="1"/>
          </p:cNvGrpSpPr>
          <p:nvPr/>
        </p:nvGrpSpPr>
        <p:grpSpPr>
          <a:xfrm>
            <a:off x="5490295" y="1866155"/>
            <a:ext cx="8178600" cy="1829605"/>
            <a:chOff x="0" y="0"/>
            <a:chExt cx="10904800" cy="2439473"/>
          </a:xfrm>
        </p:grpSpPr>
        <p:sp>
          <p:nvSpPr>
            <p:cNvPr id="6" name="TextBox 6"/>
            <p:cNvSpPr txBox="1">
              <a:spLocks noGrp="1" noRot="1" noMove="1" noResize="1" noEditPoints="1" noAdjustHandles="1" noChangeArrowheads="1" noChangeShapeType="1"/>
            </p:cNvSpPr>
            <p:nvPr/>
          </p:nvSpPr>
          <p:spPr>
            <a:xfrm>
              <a:off x="0" y="-114300"/>
              <a:ext cx="10904800" cy="1180611"/>
            </a:xfrm>
            <a:prstGeom prst="rect">
              <a:avLst/>
            </a:prstGeom>
          </p:spPr>
          <p:txBody>
            <a:bodyPr lIns="0" tIns="0" rIns="0" bIns="0" rtlCol="0" anchor="t">
              <a:spAutoFit/>
            </a:bodyPr>
            <a:lstStyle/>
            <a:p>
              <a:pPr algn="l">
                <a:lnSpc>
                  <a:spcPts val="6402"/>
                </a:lnSpc>
              </a:pPr>
              <a:endParaRPr/>
            </a:p>
          </p:txBody>
        </p:sp>
        <p:sp>
          <p:nvSpPr>
            <p:cNvPr id="7" name="TextBox 7"/>
            <p:cNvSpPr txBox="1">
              <a:spLocks noGrp="1" noRot="1" noMove="1" noResize="1" noEditPoints="1" noAdjustHandles="1" noChangeArrowheads="1" noChangeShapeType="1"/>
            </p:cNvSpPr>
            <p:nvPr/>
          </p:nvSpPr>
          <p:spPr>
            <a:xfrm>
              <a:off x="0" y="1445999"/>
              <a:ext cx="10904800" cy="993474"/>
            </a:xfrm>
            <a:prstGeom prst="rect">
              <a:avLst/>
            </a:prstGeom>
          </p:spPr>
          <p:txBody>
            <a:bodyPr lIns="0" tIns="0" rIns="0" bIns="0" rtlCol="0" anchor="t">
              <a:spAutoFit/>
            </a:bodyPr>
            <a:lstStyle/>
            <a:p>
              <a:pPr algn="r">
                <a:lnSpc>
                  <a:spcPts val="5716"/>
                </a:lnSpc>
              </a:pPr>
              <a:r>
                <a:rPr lang="en-US" sz="3811" spc="38">
                  <a:solidFill>
                    <a:srgbClr val="050707"/>
                  </a:solidFill>
                  <a:latin typeface="Cooper Hewitt"/>
                  <a:ea typeface="Cooper Hewitt"/>
                  <a:cs typeface="Cooper Hewitt"/>
                  <a:sym typeface="Cooper Hewitt"/>
                </a:rPr>
                <a:t>.</a:t>
              </a:r>
            </a:p>
          </p:txBody>
        </p:sp>
      </p:grpSp>
      <p:sp>
        <p:nvSpPr>
          <p:cNvPr id="8" name="Freeform 8"/>
          <p:cNvSpPr>
            <a:spLocks noGrp="1" noRot="1" noMove="1" noResize="1" noEditPoints="1" noAdjustHandles="1" noChangeArrowheads="1" noChangeShapeType="1"/>
          </p:cNvSpPr>
          <p:nvPr/>
        </p:nvSpPr>
        <p:spPr>
          <a:xfrm>
            <a:off x="13404704" y="5338631"/>
            <a:ext cx="1796727" cy="1796727"/>
          </a:xfrm>
          <a:custGeom>
            <a:avLst/>
            <a:gdLst/>
            <a:ahLst/>
            <a:cxnLst/>
            <a:rect l="l" t="t" r="r" b="b"/>
            <a:pathLst>
              <a:path w="1796727" h="1796727">
                <a:moveTo>
                  <a:pt x="0" y="0"/>
                </a:moveTo>
                <a:lnTo>
                  <a:pt x="1796726" y="0"/>
                </a:lnTo>
                <a:lnTo>
                  <a:pt x="1796726" y="1796726"/>
                </a:lnTo>
                <a:lnTo>
                  <a:pt x="0" y="1796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a:spLocks noGrp="1" noRot="1" noMove="1" noResize="1" noEditPoints="1" noAdjustHandles="1" noChangeArrowheads="1" noChangeShapeType="1"/>
          </p:cNvSpPr>
          <p:nvPr/>
        </p:nvSpPr>
        <p:spPr>
          <a:xfrm>
            <a:off x="11539450" y="3833242"/>
            <a:ext cx="1796727" cy="1796727"/>
          </a:xfrm>
          <a:custGeom>
            <a:avLst/>
            <a:gdLst/>
            <a:ahLst/>
            <a:cxnLst/>
            <a:rect l="l" t="t" r="r" b="b"/>
            <a:pathLst>
              <a:path w="1796727" h="1796727">
                <a:moveTo>
                  <a:pt x="0" y="0"/>
                </a:moveTo>
                <a:lnTo>
                  <a:pt x="1796726" y="0"/>
                </a:lnTo>
                <a:lnTo>
                  <a:pt x="1796726" y="1796727"/>
                </a:lnTo>
                <a:lnTo>
                  <a:pt x="0" y="1796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a:spLocks noGrp="1" noRot="1" noMove="1" noResize="1" noEditPoints="1" noAdjustHandles="1" noChangeArrowheads="1" noChangeShapeType="1"/>
          </p:cNvSpPr>
          <p:nvPr/>
        </p:nvSpPr>
        <p:spPr>
          <a:xfrm>
            <a:off x="10588092" y="6517589"/>
            <a:ext cx="1796727" cy="1796727"/>
          </a:xfrm>
          <a:custGeom>
            <a:avLst/>
            <a:gdLst/>
            <a:ahLst/>
            <a:cxnLst/>
            <a:rect l="l" t="t" r="r" b="b"/>
            <a:pathLst>
              <a:path w="1796727" h="1796727">
                <a:moveTo>
                  <a:pt x="0" y="0"/>
                </a:moveTo>
                <a:lnTo>
                  <a:pt x="1796726" y="0"/>
                </a:lnTo>
                <a:lnTo>
                  <a:pt x="1796726" y="1796727"/>
                </a:lnTo>
                <a:lnTo>
                  <a:pt x="0" y="1796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a:spLocks noGrp="1" noRot="1" noMove="1" noResize="1" noEditPoints="1" noAdjustHandles="1" noChangeArrowheads="1" noChangeShapeType="1"/>
          </p:cNvSpPr>
          <p:nvPr/>
        </p:nvSpPr>
        <p:spPr>
          <a:xfrm>
            <a:off x="13034736" y="7940569"/>
            <a:ext cx="1796727" cy="1796727"/>
          </a:xfrm>
          <a:custGeom>
            <a:avLst/>
            <a:gdLst/>
            <a:ahLst/>
            <a:cxnLst/>
            <a:rect l="l" t="t" r="r" b="b"/>
            <a:pathLst>
              <a:path w="1796727" h="1796727">
                <a:moveTo>
                  <a:pt x="0" y="0"/>
                </a:moveTo>
                <a:lnTo>
                  <a:pt x="1796726" y="0"/>
                </a:lnTo>
                <a:lnTo>
                  <a:pt x="1796726" y="1796726"/>
                </a:lnTo>
                <a:lnTo>
                  <a:pt x="0" y="1796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a:spLocks noGrp="1" noRot="1" noMove="1" noResize="1" noEditPoints="1" noAdjustHandles="1" noChangeArrowheads="1" noChangeShapeType="1"/>
          </p:cNvSpPr>
          <p:nvPr/>
        </p:nvSpPr>
        <p:spPr>
          <a:xfrm>
            <a:off x="13146068" y="2091381"/>
            <a:ext cx="1796727" cy="1796727"/>
          </a:xfrm>
          <a:custGeom>
            <a:avLst/>
            <a:gdLst/>
            <a:ahLst/>
            <a:cxnLst/>
            <a:rect l="l" t="t" r="r" b="b"/>
            <a:pathLst>
              <a:path w="1796727" h="1796727">
                <a:moveTo>
                  <a:pt x="0" y="0"/>
                </a:moveTo>
                <a:lnTo>
                  <a:pt x="1796727" y="0"/>
                </a:lnTo>
                <a:lnTo>
                  <a:pt x="1796727" y="1796727"/>
                </a:lnTo>
                <a:lnTo>
                  <a:pt x="0" y="1796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a:grpSpLocks noGrp="1" noUngrp="1" noRot="1" noMove="1" noResize="1"/>
          </p:cNvGrpSpPr>
          <p:nvPr/>
        </p:nvGrpSpPr>
        <p:grpSpPr>
          <a:xfrm>
            <a:off x="13257400" y="2202713"/>
            <a:ext cx="1574062" cy="1574062"/>
            <a:chOff x="0" y="0"/>
            <a:chExt cx="6350000" cy="6350000"/>
          </a:xfrm>
        </p:grpSpPr>
        <p:sp>
          <p:nvSpPr>
            <p:cNvPr id="14" name="Freeform 14"/>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5" name="Group 15"/>
          <p:cNvGrpSpPr>
            <a:grpSpLocks noGrp="1" noUngrp="1" noRot="1" noChangeAspect="1" noMove="1" noResize="1"/>
          </p:cNvGrpSpPr>
          <p:nvPr/>
        </p:nvGrpSpPr>
        <p:grpSpPr>
          <a:xfrm>
            <a:off x="13336176" y="2292806"/>
            <a:ext cx="1417853" cy="1417848"/>
            <a:chOff x="0" y="0"/>
            <a:chExt cx="6350000" cy="6349975"/>
          </a:xfrm>
        </p:grpSpPr>
        <p:sp>
          <p:nvSpPr>
            <p:cNvPr id="16" name="Freeform 16"/>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17" name="Group 17"/>
          <p:cNvGrpSpPr>
            <a:grpSpLocks noGrp="1" noUngrp="1" noRot="1" noChangeAspect="1" noMove="1" noResize="1"/>
          </p:cNvGrpSpPr>
          <p:nvPr/>
        </p:nvGrpSpPr>
        <p:grpSpPr>
          <a:xfrm>
            <a:off x="13398885" y="2343529"/>
            <a:ext cx="1292435" cy="1292430"/>
            <a:chOff x="0" y="0"/>
            <a:chExt cx="6350000" cy="6349975"/>
          </a:xfrm>
        </p:grpSpPr>
        <p:sp>
          <p:nvSpPr>
            <p:cNvPr id="18" name="Freeform 18"/>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7579" r="-7579"/>
              </a:stretch>
            </a:blipFill>
          </p:spPr>
          <p:txBody>
            <a:bodyPr/>
            <a:lstStyle/>
            <a:p>
              <a:endParaRPr lang="en-US"/>
            </a:p>
          </p:txBody>
        </p:sp>
      </p:grpSp>
      <p:grpSp>
        <p:nvGrpSpPr>
          <p:cNvPr id="19" name="Group 19"/>
          <p:cNvGrpSpPr>
            <a:grpSpLocks noGrp="1" noUngrp="1" noRot="1" noMove="1" noResize="1"/>
          </p:cNvGrpSpPr>
          <p:nvPr/>
        </p:nvGrpSpPr>
        <p:grpSpPr>
          <a:xfrm>
            <a:off x="13516036" y="5449963"/>
            <a:ext cx="1574062" cy="1574062"/>
            <a:chOff x="0" y="0"/>
            <a:chExt cx="6350000" cy="6350000"/>
          </a:xfrm>
        </p:grpSpPr>
        <p:sp>
          <p:nvSpPr>
            <p:cNvPr id="20" name="Freeform 20"/>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21" name="Group 21"/>
          <p:cNvGrpSpPr>
            <a:grpSpLocks noGrp="1" noUngrp="1" noRot="1" noChangeAspect="1" noMove="1" noResize="1"/>
          </p:cNvGrpSpPr>
          <p:nvPr/>
        </p:nvGrpSpPr>
        <p:grpSpPr>
          <a:xfrm>
            <a:off x="13594812" y="5540055"/>
            <a:ext cx="1417853" cy="1417848"/>
            <a:chOff x="0" y="0"/>
            <a:chExt cx="6350000" cy="6349975"/>
          </a:xfrm>
        </p:grpSpPr>
        <p:sp>
          <p:nvSpPr>
            <p:cNvPr id="22" name="Freeform 22"/>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23" name="Group 23"/>
          <p:cNvGrpSpPr>
            <a:grpSpLocks noGrp="1" noUngrp="1" noRot="1" noChangeAspect="1" noMove="1" noResize="1"/>
          </p:cNvGrpSpPr>
          <p:nvPr/>
        </p:nvGrpSpPr>
        <p:grpSpPr>
          <a:xfrm>
            <a:off x="13657521" y="5590779"/>
            <a:ext cx="1292435" cy="1292430"/>
            <a:chOff x="0" y="0"/>
            <a:chExt cx="6350000" cy="6349975"/>
          </a:xfrm>
        </p:grpSpPr>
        <p:sp>
          <p:nvSpPr>
            <p:cNvPr id="24" name="Freeform 24"/>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t="-4440" b="-4440"/>
              </a:stretch>
            </a:blipFill>
          </p:spPr>
          <p:txBody>
            <a:bodyPr/>
            <a:lstStyle/>
            <a:p>
              <a:endParaRPr lang="en-US"/>
            </a:p>
          </p:txBody>
        </p:sp>
      </p:grpSp>
      <p:sp>
        <p:nvSpPr>
          <p:cNvPr id="25" name="Freeform 25"/>
          <p:cNvSpPr>
            <a:spLocks noGrp="1" noRot="1" noMove="1" noResize="1" noEditPoints="1" noAdjustHandles="1" noChangeArrowheads="1" noChangeShapeType="1"/>
          </p:cNvSpPr>
          <p:nvPr/>
        </p:nvSpPr>
        <p:spPr>
          <a:xfrm>
            <a:off x="2268436" y="2696282"/>
            <a:ext cx="6452219" cy="6787317"/>
          </a:xfrm>
          <a:custGeom>
            <a:avLst/>
            <a:gdLst/>
            <a:ahLst/>
            <a:cxnLst/>
            <a:rect l="l" t="t" r="r" b="b"/>
            <a:pathLst>
              <a:path w="6452219" h="6787317">
                <a:moveTo>
                  <a:pt x="0" y="0"/>
                </a:moveTo>
                <a:lnTo>
                  <a:pt x="6452219" y="0"/>
                </a:lnTo>
                <a:lnTo>
                  <a:pt x="6452219" y="6787317"/>
                </a:lnTo>
                <a:lnTo>
                  <a:pt x="0" y="6787317"/>
                </a:lnTo>
                <a:lnTo>
                  <a:pt x="0" y="0"/>
                </a:lnTo>
                <a:close/>
              </a:path>
            </a:pathLst>
          </a:custGeom>
          <a:blipFill>
            <a:blip r:embed="rId12"/>
            <a:stretch>
              <a:fillRect/>
            </a:stretch>
          </a:blipFill>
        </p:spPr>
        <p:txBody>
          <a:bodyPr/>
          <a:lstStyle/>
          <a:p>
            <a:endParaRPr lang="en-US"/>
          </a:p>
        </p:txBody>
      </p:sp>
      <p:sp>
        <p:nvSpPr>
          <p:cNvPr id="26" name="Freeform 26"/>
          <p:cNvSpPr>
            <a:spLocks noGrp="1" noRot="1" noMove="1" noResize="1" noEditPoints="1" noAdjustHandles="1" noChangeArrowheads="1" noChangeShapeType="1"/>
          </p:cNvSpPr>
          <p:nvPr/>
        </p:nvSpPr>
        <p:spPr>
          <a:xfrm rot="9918592">
            <a:off x="7878952" y="5892662"/>
            <a:ext cx="408844" cy="393002"/>
          </a:xfrm>
          <a:custGeom>
            <a:avLst/>
            <a:gdLst/>
            <a:ahLst/>
            <a:cxnLst/>
            <a:rect l="l" t="t" r="r" b="b"/>
            <a:pathLst>
              <a:path w="408844" h="393002">
                <a:moveTo>
                  <a:pt x="0" y="0"/>
                </a:moveTo>
                <a:lnTo>
                  <a:pt x="408844" y="0"/>
                </a:lnTo>
                <a:lnTo>
                  <a:pt x="408844" y="393001"/>
                </a:lnTo>
                <a:lnTo>
                  <a:pt x="0" y="3930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Freeform 27"/>
          <p:cNvSpPr>
            <a:spLocks noGrp="1" noRot="1" noMove="1" noResize="1" noEditPoints="1" noAdjustHandles="1" noChangeArrowheads="1" noChangeShapeType="1"/>
          </p:cNvSpPr>
          <p:nvPr/>
        </p:nvSpPr>
        <p:spPr>
          <a:xfrm rot="10245171">
            <a:off x="8379766" y="6046663"/>
            <a:ext cx="273441" cy="395574"/>
          </a:xfrm>
          <a:custGeom>
            <a:avLst/>
            <a:gdLst/>
            <a:ahLst/>
            <a:cxnLst/>
            <a:rect l="l" t="t" r="r" b="b"/>
            <a:pathLst>
              <a:path w="273441" h="395574">
                <a:moveTo>
                  <a:pt x="0" y="0"/>
                </a:moveTo>
                <a:lnTo>
                  <a:pt x="273441" y="0"/>
                </a:lnTo>
                <a:lnTo>
                  <a:pt x="273441" y="395575"/>
                </a:lnTo>
                <a:lnTo>
                  <a:pt x="0" y="3955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8" name="Freeform 28"/>
          <p:cNvSpPr>
            <a:spLocks noGrp="1" noRot="1" noMove="1" noResize="1" noEditPoints="1" noAdjustHandles="1" noChangeArrowheads="1" noChangeShapeType="1"/>
          </p:cNvSpPr>
          <p:nvPr/>
        </p:nvSpPr>
        <p:spPr>
          <a:xfrm rot="-7429463">
            <a:off x="8086993" y="6323831"/>
            <a:ext cx="190517" cy="275613"/>
          </a:xfrm>
          <a:custGeom>
            <a:avLst/>
            <a:gdLst/>
            <a:ahLst/>
            <a:cxnLst/>
            <a:rect l="l" t="t" r="r" b="b"/>
            <a:pathLst>
              <a:path w="190517" h="275613">
                <a:moveTo>
                  <a:pt x="0" y="0"/>
                </a:moveTo>
                <a:lnTo>
                  <a:pt x="190517" y="0"/>
                </a:lnTo>
                <a:lnTo>
                  <a:pt x="190517" y="275613"/>
                </a:lnTo>
                <a:lnTo>
                  <a:pt x="0" y="2756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9" name="Freeform 29"/>
          <p:cNvSpPr>
            <a:spLocks noGrp="1" noRot="1" noMove="1" noResize="1" noEditPoints="1" noAdjustHandles="1" noChangeArrowheads="1" noChangeShapeType="1"/>
          </p:cNvSpPr>
          <p:nvPr/>
        </p:nvSpPr>
        <p:spPr>
          <a:xfrm rot="10245171">
            <a:off x="8209012" y="5424046"/>
            <a:ext cx="243864" cy="352787"/>
          </a:xfrm>
          <a:custGeom>
            <a:avLst/>
            <a:gdLst/>
            <a:ahLst/>
            <a:cxnLst/>
            <a:rect l="l" t="t" r="r" b="b"/>
            <a:pathLst>
              <a:path w="243864" h="352787">
                <a:moveTo>
                  <a:pt x="0" y="0"/>
                </a:moveTo>
                <a:lnTo>
                  <a:pt x="243865" y="0"/>
                </a:lnTo>
                <a:lnTo>
                  <a:pt x="243865" y="352788"/>
                </a:lnTo>
                <a:lnTo>
                  <a:pt x="0" y="3527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0" name="Group 30"/>
          <p:cNvGrpSpPr>
            <a:grpSpLocks noGrp="1" noUngrp="1" noRot="1" noMove="1" noResize="1"/>
          </p:cNvGrpSpPr>
          <p:nvPr/>
        </p:nvGrpSpPr>
        <p:grpSpPr>
          <a:xfrm>
            <a:off x="11650782" y="3944575"/>
            <a:ext cx="1574062" cy="1574062"/>
            <a:chOff x="0" y="0"/>
            <a:chExt cx="6350000" cy="6350000"/>
          </a:xfrm>
        </p:grpSpPr>
        <p:sp>
          <p:nvSpPr>
            <p:cNvPr id="31" name="Freeform 31"/>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32" name="Group 32"/>
          <p:cNvGrpSpPr>
            <a:grpSpLocks noGrp="1" noUngrp="1" noRot="1" noChangeAspect="1" noMove="1" noResize="1"/>
          </p:cNvGrpSpPr>
          <p:nvPr/>
        </p:nvGrpSpPr>
        <p:grpSpPr>
          <a:xfrm>
            <a:off x="11729558" y="4034667"/>
            <a:ext cx="1417853" cy="1417848"/>
            <a:chOff x="0" y="0"/>
            <a:chExt cx="6350000" cy="6349975"/>
          </a:xfrm>
        </p:grpSpPr>
        <p:sp>
          <p:nvSpPr>
            <p:cNvPr id="33" name="Freeform 33"/>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34" name="Group 34"/>
          <p:cNvGrpSpPr>
            <a:grpSpLocks noGrp="1" noUngrp="1" noRot="1" noChangeAspect="1" noMove="1" noResize="1"/>
          </p:cNvGrpSpPr>
          <p:nvPr/>
        </p:nvGrpSpPr>
        <p:grpSpPr>
          <a:xfrm>
            <a:off x="11792267" y="4085391"/>
            <a:ext cx="1292435" cy="1292430"/>
            <a:chOff x="0" y="0"/>
            <a:chExt cx="6350000" cy="6349975"/>
          </a:xfrm>
        </p:grpSpPr>
        <p:sp>
          <p:nvSpPr>
            <p:cNvPr id="35" name="Freeform 35"/>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l="-7341" r="-7341"/>
              </a:stretch>
            </a:blipFill>
          </p:spPr>
          <p:txBody>
            <a:bodyPr/>
            <a:lstStyle/>
            <a:p>
              <a:endParaRPr lang="en-US"/>
            </a:p>
          </p:txBody>
        </p:sp>
      </p:grpSp>
      <p:sp>
        <p:nvSpPr>
          <p:cNvPr id="36" name="Freeform 36"/>
          <p:cNvSpPr>
            <a:spLocks noGrp="1" noRot="1" noMove="1" noResize="1" noEditPoints="1" noAdjustHandles="1" noChangeArrowheads="1" noChangeShapeType="1"/>
          </p:cNvSpPr>
          <p:nvPr/>
        </p:nvSpPr>
        <p:spPr>
          <a:xfrm>
            <a:off x="6891215" y="4583757"/>
            <a:ext cx="419756" cy="460638"/>
          </a:xfrm>
          <a:custGeom>
            <a:avLst/>
            <a:gdLst/>
            <a:ahLst/>
            <a:cxnLst/>
            <a:rect l="l" t="t" r="r" b="b"/>
            <a:pathLst>
              <a:path w="419756" h="460638">
                <a:moveTo>
                  <a:pt x="0" y="0"/>
                </a:moveTo>
                <a:lnTo>
                  <a:pt x="419756" y="0"/>
                </a:lnTo>
                <a:lnTo>
                  <a:pt x="419756" y="460638"/>
                </a:lnTo>
                <a:lnTo>
                  <a:pt x="0" y="46063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Freeform 37"/>
          <p:cNvSpPr>
            <a:spLocks noGrp="1" noRot="1" noMove="1" noResize="1" noEditPoints="1" noAdjustHandles="1" noChangeArrowheads="1" noChangeShapeType="1"/>
          </p:cNvSpPr>
          <p:nvPr/>
        </p:nvSpPr>
        <p:spPr>
          <a:xfrm>
            <a:off x="7310971" y="4964859"/>
            <a:ext cx="330191" cy="362350"/>
          </a:xfrm>
          <a:custGeom>
            <a:avLst/>
            <a:gdLst/>
            <a:ahLst/>
            <a:cxnLst/>
            <a:rect l="l" t="t" r="r" b="b"/>
            <a:pathLst>
              <a:path w="330191" h="362350">
                <a:moveTo>
                  <a:pt x="0" y="0"/>
                </a:moveTo>
                <a:lnTo>
                  <a:pt x="330192" y="0"/>
                </a:lnTo>
                <a:lnTo>
                  <a:pt x="330192" y="362350"/>
                </a:lnTo>
                <a:lnTo>
                  <a:pt x="0" y="3623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38" name="Group 38"/>
          <p:cNvGrpSpPr>
            <a:grpSpLocks noGrp="1" noUngrp="1" noRot="1" noMove="1" noResize="1"/>
          </p:cNvGrpSpPr>
          <p:nvPr/>
        </p:nvGrpSpPr>
        <p:grpSpPr>
          <a:xfrm>
            <a:off x="10699424" y="6628921"/>
            <a:ext cx="1574062" cy="1574062"/>
            <a:chOff x="0" y="0"/>
            <a:chExt cx="6350000" cy="6350000"/>
          </a:xfrm>
        </p:grpSpPr>
        <p:sp>
          <p:nvSpPr>
            <p:cNvPr id="39" name="Freeform 39"/>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0" name="Group 40"/>
          <p:cNvGrpSpPr>
            <a:grpSpLocks noGrp="1" noUngrp="1" noRot="1" noChangeAspect="1" noMove="1" noResize="1"/>
          </p:cNvGrpSpPr>
          <p:nvPr/>
        </p:nvGrpSpPr>
        <p:grpSpPr>
          <a:xfrm>
            <a:off x="10778200" y="6719014"/>
            <a:ext cx="1417853" cy="1417848"/>
            <a:chOff x="0" y="0"/>
            <a:chExt cx="6350000" cy="6349975"/>
          </a:xfrm>
        </p:grpSpPr>
        <p:sp>
          <p:nvSpPr>
            <p:cNvPr id="41" name="Freeform 41"/>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42" name="Group 42"/>
          <p:cNvGrpSpPr>
            <a:grpSpLocks noGrp="1" noUngrp="1" noRot="1" noChangeAspect="1" noMove="1" noResize="1"/>
          </p:cNvGrpSpPr>
          <p:nvPr/>
        </p:nvGrpSpPr>
        <p:grpSpPr>
          <a:xfrm>
            <a:off x="10840909" y="6769738"/>
            <a:ext cx="1292435" cy="1292430"/>
            <a:chOff x="0" y="0"/>
            <a:chExt cx="6350000" cy="6349975"/>
          </a:xfrm>
        </p:grpSpPr>
        <p:sp>
          <p:nvSpPr>
            <p:cNvPr id="43" name="Freeform 43"/>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l="-11089" r="-11089"/>
              </a:stretch>
            </a:blipFill>
          </p:spPr>
          <p:txBody>
            <a:bodyPr/>
            <a:lstStyle/>
            <a:p>
              <a:endParaRPr lang="en-US"/>
            </a:p>
          </p:txBody>
        </p:sp>
      </p:grpSp>
      <p:grpSp>
        <p:nvGrpSpPr>
          <p:cNvPr id="44" name="Group 44"/>
          <p:cNvGrpSpPr>
            <a:grpSpLocks noGrp="1" noUngrp="1" noRot="1" noMove="1" noResize="1"/>
          </p:cNvGrpSpPr>
          <p:nvPr/>
        </p:nvGrpSpPr>
        <p:grpSpPr>
          <a:xfrm>
            <a:off x="13146068" y="8051901"/>
            <a:ext cx="1574062" cy="1574062"/>
            <a:chOff x="0" y="0"/>
            <a:chExt cx="6350000" cy="6350000"/>
          </a:xfrm>
        </p:grpSpPr>
        <p:sp>
          <p:nvSpPr>
            <p:cNvPr id="45" name="Freeform 45"/>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6" name="Group 46"/>
          <p:cNvGrpSpPr>
            <a:grpSpLocks noGrp="1" noUngrp="1" noRot="1" noChangeAspect="1" noMove="1" noResize="1"/>
          </p:cNvGrpSpPr>
          <p:nvPr/>
        </p:nvGrpSpPr>
        <p:grpSpPr>
          <a:xfrm>
            <a:off x="13224844" y="8141993"/>
            <a:ext cx="1417853" cy="1417848"/>
            <a:chOff x="0" y="0"/>
            <a:chExt cx="6350000" cy="6349975"/>
          </a:xfrm>
        </p:grpSpPr>
        <p:sp>
          <p:nvSpPr>
            <p:cNvPr id="47" name="Freeform 47"/>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48" name="Group 48"/>
          <p:cNvGrpSpPr>
            <a:grpSpLocks noGrp="1" noUngrp="1" noRot="1" noChangeAspect="1" noMove="1" noResize="1"/>
          </p:cNvGrpSpPr>
          <p:nvPr/>
        </p:nvGrpSpPr>
        <p:grpSpPr>
          <a:xfrm>
            <a:off x="13287553" y="8192717"/>
            <a:ext cx="1292435" cy="1292430"/>
            <a:chOff x="0" y="0"/>
            <a:chExt cx="6350000" cy="6349975"/>
          </a:xfrm>
        </p:grpSpPr>
        <p:sp>
          <p:nvSpPr>
            <p:cNvPr id="49" name="Freeform 49"/>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l="-9302" r="-9302"/>
              </a:stretch>
            </a:blipFill>
          </p:spPr>
          <p:txBody>
            <a:bodyPr/>
            <a:lstStyle/>
            <a:p>
              <a:endParaRPr lang="en-US"/>
            </a:p>
          </p:txBody>
        </p:sp>
      </p:grpSp>
      <p:sp>
        <p:nvSpPr>
          <p:cNvPr id="50" name="AutoShape 50"/>
          <p:cNvSpPr>
            <a:spLocks noGrp="1" noRot="1" noMove="1" noResize="1" noEditPoints="1" noAdjustHandles="1" noChangeArrowheads="1" noChangeShapeType="1"/>
          </p:cNvSpPr>
          <p:nvPr/>
        </p:nvSpPr>
        <p:spPr>
          <a:xfrm>
            <a:off x="5041549" y="2984160"/>
            <a:ext cx="8104519" cy="0"/>
          </a:xfrm>
          <a:prstGeom prst="line">
            <a:avLst/>
          </a:prstGeom>
          <a:ln w="28575" cap="rnd">
            <a:solidFill>
              <a:srgbClr val="FFFFFF"/>
            </a:solidFill>
            <a:prstDash val="solid"/>
            <a:headEnd type="oval" w="lg" len="lg"/>
            <a:tailEnd type="none" w="sm" len="sm"/>
          </a:ln>
        </p:spPr>
        <p:txBody>
          <a:bodyPr/>
          <a:lstStyle/>
          <a:p>
            <a:endParaRPr lang="en-US"/>
          </a:p>
        </p:txBody>
      </p:sp>
      <p:sp>
        <p:nvSpPr>
          <p:cNvPr id="51" name="AutoShape 51"/>
          <p:cNvSpPr>
            <a:spLocks noGrp="1" noRot="1" noMove="1" noResize="1" noEditPoints="1" noAdjustHandles="1" noChangeArrowheads="1" noChangeShapeType="1"/>
          </p:cNvSpPr>
          <p:nvPr/>
        </p:nvSpPr>
        <p:spPr>
          <a:xfrm>
            <a:off x="8309801" y="6225825"/>
            <a:ext cx="5094902" cy="5585"/>
          </a:xfrm>
          <a:prstGeom prst="line">
            <a:avLst/>
          </a:prstGeom>
          <a:ln w="28575" cap="rnd">
            <a:solidFill>
              <a:srgbClr val="FFFFFF"/>
            </a:solidFill>
            <a:prstDash val="solid"/>
            <a:headEnd type="oval" w="lg" len="lg"/>
            <a:tailEnd type="none" w="sm" len="sm"/>
          </a:ln>
        </p:spPr>
        <p:txBody>
          <a:bodyPr/>
          <a:lstStyle/>
          <a:p>
            <a:endParaRPr lang="en-US"/>
          </a:p>
        </p:txBody>
      </p:sp>
      <p:sp>
        <p:nvSpPr>
          <p:cNvPr id="52" name="AutoShape 52"/>
          <p:cNvSpPr>
            <a:spLocks noGrp="1" noRot="1" noMove="1" noResize="1" noEditPoints="1" noAdjustHandles="1" noChangeArrowheads="1" noChangeShapeType="1"/>
          </p:cNvSpPr>
          <p:nvPr/>
        </p:nvSpPr>
        <p:spPr>
          <a:xfrm>
            <a:off x="7504895" y="4801397"/>
            <a:ext cx="4034555" cy="0"/>
          </a:xfrm>
          <a:prstGeom prst="line">
            <a:avLst/>
          </a:prstGeom>
          <a:ln w="28575" cap="rnd">
            <a:solidFill>
              <a:srgbClr val="FFFFFF"/>
            </a:solidFill>
            <a:prstDash val="solid"/>
            <a:headEnd type="oval" w="lg" len="lg"/>
            <a:tailEnd type="none" w="sm" len="sm"/>
          </a:ln>
        </p:spPr>
        <p:txBody>
          <a:bodyPr/>
          <a:lstStyle/>
          <a:p>
            <a:endParaRPr lang="en-US"/>
          </a:p>
        </p:txBody>
      </p:sp>
      <p:sp>
        <p:nvSpPr>
          <p:cNvPr id="53" name="AutoShape 53"/>
          <p:cNvSpPr>
            <a:spLocks noGrp="1" noRot="1" noMove="1" noResize="1" noEditPoints="1" noAdjustHandles="1" noChangeArrowheads="1" noChangeShapeType="1"/>
          </p:cNvSpPr>
          <p:nvPr/>
        </p:nvSpPr>
        <p:spPr>
          <a:xfrm>
            <a:off x="6031511" y="7415953"/>
            <a:ext cx="4556581" cy="0"/>
          </a:xfrm>
          <a:prstGeom prst="line">
            <a:avLst/>
          </a:prstGeom>
          <a:ln w="28575" cap="rnd">
            <a:solidFill>
              <a:srgbClr val="FFFFFF"/>
            </a:solidFill>
            <a:prstDash val="solid"/>
            <a:headEnd type="oval" w="lg" len="lg"/>
            <a:tailEnd type="none" w="sm" len="sm"/>
          </a:ln>
        </p:spPr>
        <p:txBody>
          <a:bodyPr/>
          <a:lstStyle/>
          <a:p>
            <a:endParaRPr lang="en-US"/>
          </a:p>
        </p:txBody>
      </p:sp>
      <p:sp>
        <p:nvSpPr>
          <p:cNvPr id="54" name="AutoShape 54"/>
          <p:cNvSpPr>
            <a:spLocks noGrp="1" noRot="1" noMove="1" noResize="1" noEditPoints="1" noAdjustHandles="1" noChangeArrowheads="1" noChangeShapeType="1"/>
          </p:cNvSpPr>
          <p:nvPr/>
        </p:nvSpPr>
        <p:spPr>
          <a:xfrm>
            <a:off x="5252046" y="8856502"/>
            <a:ext cx="7782690" cy="0"/>
          </a:xfrm>
          <a:prstGeom prst="line">
            <a:avLst/>
          </a:prstGeom>
          <a:ln w="28575" cap="rnd">
            <a:solidFill>
              <a:srgbClr val="FFFFFF"/>
            </a:solidFill>
            <a:prstDash val="solid"/>
            <a:headEnd type="oval" w="lg" len="lg"/>
            <a:tailEnd type="none" w="sm" len="sm"/>
          </a:ln>
        </p:spPr>
        <p:txBody>
          <a:bodyPr/>
          <a:lstStyle/>
          <a:p>
            <a:endParaRPr lang="en-US"/>
          </a:p>
        </p:txBody>
      </p:sp>
      <p:sp>
        <p:nvSpPr>
          <p:cNvPr id="55" name="TextBox 55"/>
          <p:cNvSpPr txBox="1">
            <a:spLocks noGrp="1" noRot="1" noMove="1" noResize="1" noEditPoints="1" noAdjustHandles="1" noChangeArrowheads="1" noChangeShapeType="1"/>
          </p:cNvSpPr>
          <p:nvPr/>
        </p:nvSpPr>
        <p:spPr>
          <a:xfrm>
            <a:off x="7129921" y="4300121"/>
            <a:ext cx="5655674" cy="398827"/>
          </a:xfrm>
          <a:prstGeom prst="rect">
            <a:avLst/>
          </a:prstGeom>
        </p:spPr>
        <p:txBody>
          <a:bodyPr lIns="0" tIns="0" rIns="0" bIns="0" rtlCol="0" anchor="t">
            <a:spAutoFit/>
          </a:bodyPr>
          <a:lstStyle/>
          <a:p>
            <a:pPr algn="ctr">
              <a:lnSpc>
                <a:spcPts val="3446"/>
              </a:lnSpc>
              <a:spcBef>
                <a:spcPct val="0"/>
              </a:spcBef>
            </a:pPr>
            <a:r>
              <a:rPr lang="en-US" sz="2000" dirty="0">
                <a:solidFill>
                  <a:srgbClr val="FFFFFF"/>
                </a:solidFill>
                <a:latin typeface="Arial" panose="020B0604020202020204" pitchFamily="34" charset="0"/>
                <a:ea typeface="Barlow SemiCondensed Medium"/>
                <a:cs typeface="Arial" panose="020B0604020202020204" pitchFamily="34" charset="0"/>
                <a:sym typeface="Barlow SemiCondensed Medium"/>
              </a:rPr>
              <a:t>NEVER STOP GROWING</a:t>
            </a:r>
          </a:p>
        </p:txBody>
      </p:sp>
      <p:sp>
        <p:nvSpPr>
          <p:cNvPr id="56" name="TextBox 56"/>
          <p:cNvSpPr txBox="1">
            <a:spLocks noGrp="1" noRot="1" noMove="1" noResize="1" noEditPoints="1" noAdjustHandles="1" noChangeArrowheads="1" noChangeShapeType="1"/>
          </p:cNvSpPr>
          <p:nvPr/>
        </p:nvSpPr>
        <p:spPr>
          <a:xfrm>
            <a:off x="10667899" y="2528450"/>
            <a:ext cx="2589501" cy="410049"/>
          </a:xfrm>
          <a:prstGeom prst="rect">
            <a:avLst/>
          </a:prstGeom>
        </p:spPr>
        <p:txBody>
          <a:bodyPr lIns="0" tIns="0" rIns="0" bIns="0" rtlCol="0" anchor="t">
            <a:spAutoFit/>
          </a:bodyPr>
          <a:lstStyle/>
          <a:p>
            <a:pPr algn="ctr">
              <a:lnSpc>
                <a:spcPts val="3523"/>
              </a:lnSpc>
              <a:spcBef>
                <a:spcPct val="0"/>
              </a:spcBef>
            </a:pPr>
            <a:r>
              <a:rPr lang="en-US" sz="2000" dirty="0">
                <a:solidFill>
                  <a:srgbClr val="FFFFFF"/>
                </a:solidFill>
                <a:latin typeface="Arial" panose="020B0604020202020204" pitchFamily="34" charset="0"/>
                <a:ea typeface="Barlow SemiCondensed Medium"/>
                <a:cs typeface="Arial" panose="020B0604020202020204" pitchFamily="34" charset="0"/>
                <a:sym typeface="Barlow SemiCondensed Medium"/>
              </a:rPr>
              <a:t>REACH HIGHER</a:t>
            </a:r>
          </a:p>
        </p:txBody>
      </p:sp>
      <p:sp>
        <p:nvSpPr>
          <p:cNvPr id="57" name="TextBox 57"/>
          <p:cNvSpPr txBox="1">
            <a:spLocks noGrp="1" noRot="1" noMove="1" noResize="1" noEditPoints="1" noAdjustHandles="1" noChangeArrowheads="1" noChangeShapeType="1"/>
          </p:cNvSpPr>
          <p:nvPr/>
        </p:nvSpPr>
        <p:spPr>
          <a:xfrm>
            <a:off x="10658044" y="5796570"/>
            <a:ext cx="2936768" cy="409599"/>
          </a:xfrm>
          <a:prstGeom prst="rect">
            <a:avLst/>
          </a:prstGeom>
        </p:spPr>
        <p:txBody>
          <a:bodyPr lIns="0" tIns="0" rIns="0" bIns="0" rtlCol="0" anchor="t">
            <a:spAutoFit/>
          </a:bodyPr>
          <a:lstStyle/>
          <a:p>
            <a:pPr algn="ctr">
              <a:lnSpc>
                <a:spcPts val="3499"/>
              </a:lnSpc>
              <a:spcBef>
                <a:spcPct val="0"/>
              </a:spcBef>
            </a:pPr>
            <a:r>
              <a:rPr lang="en-US" sz="2000">
                <a:solidFill>
                  <a:srgbClr val="FFFFFF"/>
                </a:solidFill>
                <a:latin typeface="Arial" panose="020B0604020202020204" pitchFamily="34" charset="0"/>
                <a:ea typeface="Barlow SemiCondensed Medium"/>
                <a:cs typeface="Arial" panose="020B0604020202020204" pitchFamily="34" charset="0"/>
                <a:sym typeface="Barlow SemiCondensed Medium"/>
              </a:rPr>
              <a:t>SHAKE  THE TREE</a:t>
            </a:r>
          </a:p>
        </p:txBody>
      </p:sp>
      <p:sp>
        <p:nvSpPr>
          <p:cNvPr id="58" name="TextBox 58"/>
          <p:cNvSpPr txBox="1">
            <a:spLocks noGrp="1" noRot="1" noMove="1" noResize="1" noEditPoints="1" noAdjustHandles="1" noChangeArrowheads="1" noChangeShapeType="1"/>
          </p:cNvSpPr>
          <p:nvPr/>
        </p:nvSpPr>
        <p:spPr>
          <a:xfrm>
            <a:off x="7407742" y="6892155"/>
            <a:ext cx="3369786" cy="394980"/>
          </a:xfrm>
          <a:prstGeom prst="rect">
            <a:avLst/>
          </a:prstGeom>
        </p:spPr>
        <p:txBody>
          <a:bodyPr lIns="0" tIns="0" rIns="0" bIns="0" rtlCol="0" anchor="t">
            <a:spAutoFit/>
          </a:bodyPr>
          <a:lstStyle/>
          <a:p>
            <a:pPr algn="ctr">
              <a:lnSpc>
                <a:spcPts val="3499"/>
              </a:lnSpc>
              <a:spcBef>
                <a:spcPct val="0"/>
              </a:spcBef>
            </a:pPr>
            <a:r>
              <a:rPr lang="en-US" sz="2000">
                <a:solidFill>
                  <a:srgbClr val="FFFFFF"/>
                </a:solidFill>
                <a:latin typeface="Arial" panose="020B0604020202020204" pitchFamily="34" charset="0"/>
                <a:ea typeface="Barlow SemiCondensed Medium"/>
                <a:cs typeface="Arial" panose="020B0604020202020204" pitchFamily="34" charset="0"/>
                <a:sym typeface="Barlow SemiCondensed Medium"/>
              </a:rPr>
              <a:t>SUPPORT  YOUR TEAM</a:t>
            </a:r>
          </a:p>
        </p:txBody>
      </p:sp>
      <p:sp>
        <p:nvSpPr>
          <p:cNvPr id="59" name="TextBox 59"/>
          <p:cNvSpPr txBox="1">
            <a:spLocks noGrp="1" noRot="1" noMove="1" noResize="1" noEditPoints="1" noAdjustHandles="1" noChangeArrowheads="1" noChangeShapeType="1"/>
          </p:cNvSpPr>
          <p:nvPr/>
        </p:nvSpPr>
        <p:spPr>
          <a:xfrm>
            <a:off x="8440718" y="8390835"/>
            <a:ext cx="5453022" cy="409599"/>
          </a:xfrm>
          <a:prstGeom prst="rect">
            <a:avLst/>
          </a:prstGeom>
        </p:spPr>
        <p:txBody>
          <a:bodyPr lIns="0" tIns="0" rIns="0" bIns="0" rtlCol="0" anchor="t">
            <a:spAutoFit/>
          </a:bodyPr>
          <a:lstStyle/>
          <a:p>
            <a:pPr algn="ctr">
              <a:lnSpc>
                <a:spcPts val="3499"/>
              </a:lnSpc>
              <a:spcBef>
                <a:spcPct val="0"/>
              </a:spcBef>
            </a:pPr>
            <a:r>
              <a:rPr lang="en-US" sz="2000">
                <a:solidFill>
                  <a:srgbClr val="FFFFFF"/>
                </a:solidFill>
                <a:latin typeface="Arial" panose="020B0604020202020204" pitchFamily="34" charset="0"/>
                <a:ea typeface="Barlow SemiCondensed Medium"/>
                <a:cs typeface="Arial" panose="020B0604020202020204" pitchFamily="34" charset="0"/>
                <a:sym typeface="Barlow SemiCondensed Medium"/>
              </a:rPr>
              <a:t>ALWAYS  STAY  GROUNDED</a:t>
            </a:r>
          </a:p>
        </p:txBody>
      </p:sp>
      <p:grpSp>
        <p:nvGrpSpPr>
          <p:cNvPr id="60" name="Group 60"/>
          <p:cNvGrpSpPr>
            <a:grpSpLocks noGrp="1" noUngrp="1" noRot="1" noMove="1" noResize="1"/>
          </p:cNvGrpSpPr>
          <p:nvPr/>
        </p:nvGrpSpPr>
        <p:grpSpPr>
          <a:xfrm>
            <a:off x="0" y="0"/>
            <a:ext cx="18288000" cy="1475496"/>
            <a:chOff x="0" y="0"/>
            <a:chExt cx="6671512" cy="538265"/>
          </a:xfrm>
        </p:grpSpPr>
        <p:sp>
          <p:nvSpPr>
            <p:cNvPr id="61" name="Freeform 61"/>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62" name="Freeform 62"/>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24"/>
            <a:stretch>
              <a:fillRect t="-30" b="-30"/>
            </a:stretch>
          </a:blipFill>
        </p:spPr>
        <p:txBody>
          <a:bodyPr/>
          <a:lstStyle/>
          <a:p>
            <a:endParaRPr lang="en-US"/>
          </a:p>
        </p:txBody>
      </p:sp>
      <p:sp>
        <p:nvSpPr>
          <p:cNvPr id="63" name="TextBox 63"/>
          <p:cNvSpPr txBox="1">
            <a:spLocks noGrp="1" noRot="1" noMove="1" noResize="1" noEditPoints="1" noAdjustHandles="1" noChangeArrowheads="1" noChangeShapeType="1"/>
          </p:cNvSpPr>
          <p:nvPr/>
        </p:nvSpPr>
        <p:spPr>
          <a:xfrm>
            <a:off x="277424" y="322971"/>
            <a:ext cx="17039026" cy="1238250"/>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Bold"/>
                <a:sym typeface="Arial Bold"/>
              </a:rPr>
              <a:t>OUR CORE VALUES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4271" r="-19548" b="-65023"/>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a:spLocks noGrp="1" noRot="1" noMove="1" noResize="1" noEditPoints="1" noAdjustHandles="1" noChangeArrowheads="1" noChangeShapeType="1"/>
          </p:cNvSpPr>
          <p:nvPr/>
        </p:nvSpPr>
        <p:spPr>
          <a:xfrm>
            <a:off x="1173544" y="1944704"/>
            <a:ext cx="404453" cy="441422"/>
          </a:xfrm>
          <a:custGeom>
            <a:avLst/>
            <a:gdLst/>
            <a:ahLst/>
            <a:cxnLst/>
            <a:rect l="l" t="t" r="r" b="b"/>
            <a:pathLst>
              <a:path w="404453" h="441422">
                <a:moveTo>
                  <a:pt x="0" y="0"/>
                </a:moveTo>
                <a:lnTo>
                  <a:pt x="404452" y="0"/>
                </a:lnTo>
                <a:lnTo>
                  <a:pt x="404452"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6"/>
          <p:cNvSpPr txBox="1">
            <a:spLocks noGrp="1" noRot="1" noMove="1" noResize="1" noEditPoints="1" noAdjustHandles="1" noChangeArrowheads="1" noChangeShapeType="1"/>
          </p:cNvSpPr>
          <p:nvPr/>
        </p:nvSpPr>
        <p:spPr>
          <a:xfrm>
            <a:off x="1258476" y="1868504"/>
            <a:ext cx="8352544" cy="1064103"/>
          </a:xfrm>
          <a:prstGeom prst="rect">
            <a:avLst/>
          </a:prstGeom>
        </p:spPr>
        <p:txBody>
          <a:bodyPr lIns="0" tIns="0" rIns="0" bIns="0" rtlCol="0" anchor="t">
            <a:spAutoFit/>
          </a:bodyPr>
          <a:lstStyle/>
          <a:p>
            <a:pPr algn="l">
              <a:lnSpc>
                <a:spcPts val="2774"/>
              </a:lnSpc>
            </a:pPr>
            <a:r>
              <a:rPr lang="en-US" sz="1981">
                <a:solidFill>
                  <a:srgbClr val="545454"/>
                </a:solidFill>
                <a:latin typeface="Arial" panose="020B0604020202020204" pitchFamily="34" charset="0"/>
                <a:ea typeface="Arial"/>
                <a:cs typeface="Arial" panose="020B0604020202020204" pitchFamily="34" charset="0"/>
                <a:sym typeface="Arial"/>
              </a:rPr>
              <a:t>I thoroughly appreciate the quality of service I receive from CKH. The firm exemplifies what I look for in a partner/service provider; they consistently under-sale and over-deliver. I couldn’t recommend CKH more highly.</a:t>
            </a:r>
          </a:p>
        </p:txBody>
      </p:sp>
      <p:sp>
        <p:nvSpPr>
          <p:cNvPr id="7" name="Freeform 7"/>
          <p:cNvSpPr>
            <a:spLocks noGrp="1" noRot="1" noMove="1" noResize="1" noEditPoints="1" noAdjustHandles="1" noChangeArrowheads="1" noChangeShapeType="1"/>
          </p:cNvSpPr>
          <p:nvPr/>
        </p:nvSpPr>
        <p:spPr>
          <a:xfrm>
            <a:off x="1090179" y="4525584"/>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a:spLocks noGrp="1" noRot="1" noMove="1" noResize="1" noEditPoints="1" noAdjustHandles="1" noChangeArrowheads="1" noChangeShapeType="1"/>
          </p:cNvSpPr>
          <p:nvPr/>
        </p:nvSpPr>
        <p:spPr>
          <a:xfrm>
            <a:off x="1192206" y="4566002"/>
            <a:ext cx="1344356" cy="1051959"/>
          </a:xfrm>
          <a:custGeom>
            <a:avLst/>
            <a:gdLst/>
            <a:ahLst/>
            <a:cxnLst/>
            <a:rect l="l" t="t" r="r" b="b"/>
            <a:pathLst>
              <a:path w="1344356" h="1051959">
                <a:moveTo>
                  <a:pt x="0" y="0"/>
                </a:moveTo>
                <a:lnTo>
                  <a:pt x="1344356" y="0"/>
                </a:lnTo>
                <a:lnTo>
                  <a:pt x="1344356"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a:spLocks noGrp="1" noRot="1" noMove="1" noResize="1" noEditPoints="1" noAdjustHandles="1" noChangeArrowheads="1" noChangeShapeType="1"/>
          </p:cNvSpPr>
          <p:nvPr/>
        </p:nvSpPr>
        <p:spPr>
          <a:xfrm>
            <a:off x="1111368" y="7484513"/>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5" name="Freeform 4">
            <a:extLst>
              <a:ext uri="{FF2B5EF4-FFF2-40B4-BE49-F238E27FC236}">
                <a16:creationId xmlns:a16="http://schemas.microsoft.com/office/drawing/2014/main" id="{F71FA736-B8FA-07A9-1BAE-19989E4A59F8}"/>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6508515" h="3599015">
                <a:moveTo>
                  <a:pt x="0" y="0"/>
                </a:moveTo>
                <a:lnTo>
                  <a:pt x="6508515" y="0"/>
                </a:lnTo>
                <a:lnTo>
                  <a:pt x="6508515" y="3599015"/>
                </a:lnTo>
                <a:lnTo>
                  <a:pt x="0" y="3599015"/>
                </a:lnTo>
                <a:close/>
              </a:path>
            </a:pathLst>
          </a:custGeom>
          <a:solidFill>
            <a:srgbClr val="015186">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10" name="Freeform 10"/>
          <p:cNvSpPr>
            <a:spLocks noGrp="1" noRot="1" noMove="1" noResize="1" noEditPoints="1" noAdjustHandles="1" noChangeArrowheads="1" noChangeShapeType="1"/>
          </p:cNvSpPr>
          <p:nvPr/>
        </p:nvSpPr>
        <p:spPr>
          <a:xfrm>
            <a:off x="1207266" y="7299428"/>
            <a:ext cx="1344356" cy="1051959"/>
          </a:xfrm>
          <a:custGeom>
            <a:avLst/>
            <a:gdLst/>
            <a:ahLst/>
            <a:cxnLst/>
            <a:rect l="l" t="t" r="r" b="b"/>
            <a:pathLst>
              <a:path w="1344356" h="1051959">
                <a:moveTo>
                  <a:pt x="0" y="0"/>
                </a:moveTo>
                <a:lnTo>
                  <a:pt x="1344356" y="0"/>
                </a:lnTo>
                <a:lnTo>
                  <a:pt x="1344356" y="1051958"/>
                </a:lnTo>
                <a:lnTo>
                  <a:pt x="0" y="1051958"/>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a:spLocks noGrp="1" noRot="1" noMove="1" noResize="1" noEditPoints="1" noAdjustHandles="1" noChangeArrowheads="1" noChangeShapeType="1"/>
          </p:cNvSpPr>
          <p:nvPr/>
        </p:nvSpPr>
        <p:spPr>
          <a:xfrm>
            <a:off x="1120899" y="1859841"/>
            <a:ext cx="1344356" cy="1051959"/>
          </a:xfrm>
          <a:custGeom>
            <a:avLst/>
            <a:gdLst/>
            <a:ahLst/>
            <a:cxnLst/>
            <a:rect l="l" t="t" r="r" b="b"/>
            <a:pathLst>
              <a:path w="1344356" h="1051959">
                <a:moveTo>
                  <a:pt x="0" y="0"/>
                </a:moveTo>
                <a:lnTo>
                  <a:pt x="1344357" y="0"/>
                </a:lnTo>
                <a:lnTo>
                  <a:pt x="1344357"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2"/>
          <p:cNvSpPr txBox="1">
            <a:spLocks noGrp="1" noRot="1" noMove="1" noResize="1" noEditPoints="1" noAdjustHandles="1" noChangeArrowheads="1" noChangeShapeType="1"/>
          </p:cNvSpPr>
          <p:nvPr/>
        </p:nvSpPr>
        <p:spPr>
          <a:xfrm>
            <a:off x="1164359" y="2910769"/>
            <a:ext cx="8352544" cy="327077"/>
          </a:xfrm>
          <a:prstGeom prst="rect">
            <a:avLst/>
          </a:prstGeom>
        </p:spPr>
        <p:txBody>
          <a:bodyPr lIns="0" tIns="0" rIns="0" bIns="0" rtlCol="0" anchor="t">
            <a:spAutoFit/>
          </a:bodyPr>
          <a:lstStyle/>
          <a:p>
            <a:pPr algn="l">
              <a:lnSpc>
                <a:spcPts val="2774"/>
              </a:lnSpc>
            </a:pPr>
            <a:r>
              <a:rPr lang="en-US" sz="1981">
                <a:solidFill>
                  <a:srgbClr val="000000"/>
                </a:solidFill>
                <a:latin typeface="Arial" panose="020B0604020202020204" pitchFamily="34" charset="0"/>
                <a:ea typeface="Arial Bold"/>
                <a:cs typeface="Arial" panose="020B0604020202020204" pitchFamily="34" charset="0"/>
                <a:sym typeface="Arial Bold"/>
              </a:rPr>
              <a:t>Indirect Senior Tax Manager</a:t>
            </a:r>
          </a:p>
        </p:txBody>
      </p:sp>
      <p:sp>
        <p:nvSpPr>
          <p:cNvPr id="13" name="TextBox 13"/>
          <p:cNvSpPr txBox="1">
            <a:spLocks noGrp="1" noRot="1" noMove="1" noResize="1" noEditPoints="1" noAdjustHandles="1" noChangeArrowheads="1" noChangeShapeType="1"/>
          </p:cNvSpPr>
          <p:nvPr/>
        </p:nvSpPr>
        <p:spPr>
          <a:xfrm>
            <a:off x="1173544" y="3206510"/>
            <a:ext cx="8352544" cy="327077"/>
          </a:xfrm>
          <a:prstGeom prst="rect">
            <a:avLst/>
          </a:prstGeom>
        </p:spPr>
        <p:txBody>
          <a:bodyPr lIns="0" tIns="0" rIns="0" bIns="0" rtlCol="0" anchor="t">
            <a:spAutoFit/>
          </a:bodyPr>
          <a:lstStyle/>
          <a:p>
            <a:pPr algn="l">
              <a:lnSpc>
                <a:spcPts val="2774"/>
              </a:lnSpc>
            </a:pPr>
            <a:r>
              <a:rPr lang="en-US" sz="1981">
                <a:solidFill>
                  <a:srgbClr val="545454"/>
                </a:solidFill>
                <a:latin typeface="Arial" panose="020B0604020202020204" pitchFamily="34" charset="0"/>
                <a:ea typeface="Arial"/>
                <a:cs typeface="Arial" panose="020B0604020202020204" pitchFamily="34" charset="0"/>
                <a:sym typeface="Arial"/>
              </a:rPr>
              <a:t>Major Global Fortune 500 Company</a:t>
            </a:r>
          </a:p>
        </p:txBody>
      </p:sp>
      <p:sp>
        <p:nvSpPr>
          <p:cNvPr id="14" name="TextBox 14"/>
          <p:cNvSpPr txBox="1">
            <a:spLocks noGrp="1" noRot="1" noMove="1" noResize="1" noEditPoints="1" noAdjustHandles="1" noChangeArrowheads="1" noChangeShapeType="1"/>
          </p:cNvSpPr>
          <p:nvPr/>
        </p:nvSpPr>
        <p:spPr>
          <a:xfrm>
            <a:off x="1192206" y="4534808"/>
            <a:ext cx="8352544" cy="1182831"/>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We engaged the CKH team to assist us with an extremely complex accounting project. They overcame innumerable obstacles and hardships to make it happen. You are accounting warriors.</a:t>
            </a:r>
          </a:p>
        </p:txBody>
      </p:sp>
      <p:sp>
        <p:nvSpPr>
          <p:cNvPr id="15" name="TextBox 15"/>
          <p:cNvSpPr txBox="1">
            <a:spLocks noGrp="1" noRot="1" noMove="1" noResize="1" noEditPoints="1" noAdjustHandles="1" noChangeArrowheads="1" noChangeShapeType="1"/>
          </p:cNvSpPr>
          <p:nvPr/>
        </p:nvSpPr>
        <p:spPr>
          <a:xfrm>
            <a:off x="1087124" y="5698102"/>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Group Global Controller</a:t>
            </a:r>
          </a:p>
        </p:txBody>
      </p:sp>
      <p:sp>
        <p:nvSpPr>
          <p:cNvPr id="16" name="TextBox 16"/>
          <p:cNvSpPr txBox="1">
            <a:spLocks noGrp="1" noRot="1" noMove="1" noResize="1" noEditPoints="1" noAdjustHandles="1" noChangeArrowheads="1" noChangeShapeType="1"/>
          </p:cNvSpPr>
          <p:nvPr/>
        </p:nvSpPr>
        <p:spPr>
          <a:xfrm>
            <a:off x="1113690" y="5993843"/>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Major Global FMCG Corporation</a:t>
            </a:r>
          </a:p>
        </p:txBody>
      </p:sp>
      <p:sp>
        <p:nvSpPr>
          <p:cNvPr id="17" name="TextBox 17"/>
          <p:cNvSpPr txBox="1">
            <a:spLocks noGrp="1" noRot="1" noMove="1" noResize="1" noEditPoints="1" noAdjustHandles="1" noChangeArrowheads="1" noChangeShapeType="1"/>
          </p:cNvSpPr>
          <p:nvPr/>
        </p:nvSpPr>
        <p:spPr>
          <a:xfrm>
            <a:off x="1121145" y="7308113"/>
            <a:ext cx="8184780" cy="1397986"/>
          </a:xfrm>
          <a:prstGeom prst="rect">
            <a:avLst/>
          </a:prstGeom>
        </p:spPr>
        <p:txBody>
          <a:bodyPr lIns="0" tIns="0" rIns="0" bIns="0" rtlCol="0" anchor="t">
            <a:spAutoFit/>
          </a:bodyPr>
          <a:lstStyle/>
          <a:p>
            <a:pPr algn="l">
              <a:lnSpc>
                <a:spcPts val="2745"/>
              </a:lnSpc>
            </a:pPr>
            <a:r>
              <a:rPr lang="en-US" sz="1961">
                <a:solidFill>
                  <a:srgbClr val="545454"/>
                </a:solidFill>
                <a:latin typeface="Arial" panose="020B0604020202020204" pitchFamily="34" charset="0"/>
                <a:ea typeface="Arial"/>
                <a:cs typeface="Arial" panose="020B0604020202020204" pitchFamily="34" charset="0"/>
                <a:sym typeface="Arial"/>
              </a:rPr>
              <a:t>The CKH audit team had an in-depth knowledge and the capability in delivering the audits in extremely tight schedules, without compromising quality. They provided in-depth knowledge and a focused approach to provide the right solutions to complicated accounting issues.</a:t>
            </a:r>
          </a:p>
        </p:txBody>
      </p:sp>
      <p:sp>
        <p:nvSpPr>
          <p:cNvPr id="18" name="TextBox 18"/>
          <p:cNvSpPr txBox="1">
            <a:spLocks noGrp="1" noRot="1" noMove="1" noResize="1" noEditPoints="1" noAdjustHandles="1" noChangeArrowheads="1" noChangeShapeType="1"/>
          </p:cNvSpPr>
          <p:nvPr/>
        </p:nvSpPr>
        <p:spPr>
          <a:xfrm>
            <a:off x="1104505" y="8582592"/>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Controller Major Markets</a:t>
            </a:r>
          </a:p>
        </p:txBody>
      </p:sp>
      <p:sp>
        <p:nvSpPr>
          <p:cNvPr id="19" name="TextBox 19"/>
          <p:cNvSpPr txBox="1">
            <a:spLocks noGrp="1" noRot="1" noMove="1" noResize="1" noEditPoints="1" noAdjustHandles="1" noChangeArrowheads="1" noChangeShapeType="1"/>
          </p:cNvSpPr>
          <p:nvPr/>
        </p:nvSpPr>
        <p:spPr>
          <a:xfrm>
            <a:off x="1113690" y="8878334"/>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International IT Solutions Corporation</a:t>
            </a:r>
          </a:p>
        </p:txBody>
      </p:sp>
      <p:sp>
        <p:nvSpPr>
          <p:cNvPr id="20" name="TextBox 20"/>
          <p:cNvSpPr txBox="1"/>
          <p:nvPr/>
        </p:nvSpPr>
        <p:spPr>
          <a:xfrm>
            <a:off x="12111964" y="4237546"/>
            <a:ext cx="17289078" cy="1692771"/>
          </a:xfrm>
          <a:prstGeom prst="rect">
            <a:avLst/>
          </a:prstGeom>
        </p:spPr>
        <p:txBody>
          <a:bodyPr lIns="0" tIns="0" rIns="0" bIns="0" rtlCol="0" anchor="t">
            <a:spAutoFit/>
          </a:bodyPr>
          <a:lstStyle/>
          <a:p>
            <a:pPr algn="l">
              <a:lnSpc>
                <a:spcPts val="6600"/>
              </a:lnSpc>
            </a:pPr>
            <a:r>
              <a:rPr lang="en-US" sz="6000" b="1" dirty="0">
                <a:solidFill>
                  <a:srgbClr val="FFFFFF"/>
                </a:solidFill>
                <a:latin typeface="Arial" panose="020B0604020202020204" pitchFamily="34" charset="0"/>
                <a:ea typeface="Arial Bold"/>
                <a:cs typeface="Arial" panose="020B0604020202020204" pitchFamily="34" charset="0"/>
                <a:sym typeface="Arial Bold"/>
              </a:rPr>
              <a:t>CLIENT </a:t>
            </a:r>
          </a:p>
          <a:p>
            <a:pPr algn="l">
              <a:lnSpc>
                <a:spcPts val="6600"/>
              </a:lnSpc>
            </a:pPr>
            <a:r>
              <a:rPr lang="en-US" sz="6000" b="1" dirty="0">
                <a:solidFill>
                  <a:srgbClr val="FFFFFF"/>
                </a:solidFill>
                <a:latin typeface="Arial" panose="020B0604020202020204" pitchFamily="34" charset="0"/>
                <a:ea typeface="Arial Bold"/>
                <a:cs typeface="Arial" panose="020B0604020202020204" pitchFamily="34" charset="0"/>
                <a:sym typeface="Arial Bold"/>
              </a:rPr>
              <a:t>TESTIMONIALS</a:t>
            </a:r>
          </a:p>
        </p:txBody>
      </p:sp>
      <p:sp>
        <p:nvSpPr>
          <p:cNvPr id="21" name="AutoShape 21"/>
          <p:cNvSpPr>
            <a:spLocks noGrp="1" noRot="1" noMove="1" noResize="1" noEditPoints="1" noAdjustHandles="1" noChangeArrowheads="1" noChangeShapeType="1"/>
          </p:cNvSpPr>
          <p:nvPr/>
        </p:nvSpPr>
        <p:spPr>
          <a:xfrm rot="-5400000">
            <a:off x="7102910" y="5433543"/>
            <a:ext cx="9005145" cy="0"/>
          </a:xfrm>
          <a:prstGeom prst="line">
            <a:avLst/>
          </a:prstGeom>
          <a:ln w="19050" cap="rnd">
            <a:solidFill>
              <a:srgbClr val="FFFFFF"/>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nvGrpSpPr>
          <p:cNvPr id="22" name="Group 22"/>
          <p:cNvGrpSpPr>
            <a:grpSpLocks noGrp="1" noUngrp="1" noRot="1" noMove="1" noResize="1"/>
          </p:cNvGrpSpPr>
          <p:nvPr/>
        </p:nvGrpSpPr>
        <p:grpSpPr>
          <a:xfrm>
            <a:off x="951486" y="1215651"/>
            <a:ext cx="2236915" cy="315157"/>
            <a:chOff x="0" y="0"/>
            <a:chExt cx="2982553" cy="420210"/>
          </a:xfrm>
        </p:grpSpPr>
        <p:sp>
          <p:nvSpPr>
            <p:cNvPr id="23" name="Freeform 23"/>
            <p:cNvSpPr>
              <a:spLocks noGrp="1" noRot="1" noMove="1" noResize="1" noEditPoints="1" noAdjustHandles="1" noChangeArrowheads="1" noChangeShapeType="1"/>
            </p:cNvSpPr>
            <p:nvPr/>
          </p:nvSpPr>
          <p:spPr>
            <a:xfrm>
              <a:off x="0"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a:spLocks noGrp="1" noRot="1" noMove="1" noResize="1" noEditPoints="1" noAdjustHandles="1" noChangeArrowheads="1" noChangeShapeType="1"/>
            </p:cNvSpPr>
            <p:nvPr/>
          </p:nvSpPr>
          <p:spPr>
            <a:xfrm>
              <a:off x="651015"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a:spLocks noGrp="1" noRot="1" noMove="1" noResize="1" noEditPoints="1" noAdjustHandles="1" noChangeArrowheads="1" noChangeShapeType="1"/>
            </p:cNvSpPr>
            <p:nvPr/>
          </p:nvSpPr>
          <p:spPr>
            <a:xfrm>
              <a:off x="1333247"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26"/>
            <p:cNvSpPr>
              <a:spLocks noGrp="1" noRot="1" noMove="1" noResize="1" noEditPoints="1" noAdjustHandles="1" noChangeArrowheads="1" noChangeShapeType="1"/>
            </p:cNvSpPr>
            <p:nvPr/>
          </p:nvSpPr>
          <p:spPr>
            <a:xfrm>
              <a:off x="189743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a:spLocks noGrp="1" noRot="1" noMove="1" noResize="1" noEditPoints="1" noAdjustHandles="1" noChangeArrowheads="1" noChangeShapeType="1"/>
            </p:cNvSpPr>
            <p:nvPr/>
          </p:nvSpPr>
          <p:spPr>
            <a:xfrm>
              <a:off x="254196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8" name="Freeform 28"/>
          <p:cNvSpPr>
            <a:spLocks noGrp="1" noRot="1" noMove="1" noResize="1" noEditPoints="1" noAdjustHandles="1" noChangeArrowheads="1" noChangeShapeType="1"/>
          </p:cNvSpPr>
          <p:nvPr/>
        </p:nvSpPr>
        <p:spPr>
          <a:xfrm>
            <a:off x="1364044" y="2135204"/>
            <a:ext cx="404453" cy="441422"/>
          </a:xfrm>
          <a:custGeom>
            <a:avLst/>
            <a:gdLst/>
            <a:ahLst/>
            <a:cxnLst/>
            <a:rect l="l" t="t" r="r" b="b"/>
            <a:pathLst>
              <a:path w="404453" h="441422">
                <a:moveTo>
                  <a:pt x="0" y="0"/>
                </a:moveTo>
                <a:lnTo>
                  <a:pt x="404452" y="0"/>
                </a:lnTo>
                <a:lnTo>
                  <a:pt x="404452"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9" name="Group 29"/>
          <p:cNvGrpSpPr>
            <a:grpSpLocks noGrp="1" noUngrp="1" noRot="1" noMove="1" noResize="1"/>
          </p:cNvGrpSpPr>
          <p:nvPr/>
        </p:nvGrpSpPr>
        <p:grpSpPr>
          <a:xfrm>
            <a:off x="884047" y="1752498"/>
            <a:ext cx="10094393" cy="2149372"/>
            <a:chOff x="0" y="0"/>
            <a:chExt cx="2736465" cy="582668"/>
          </a:xfrm>
        </p:grpSpPr>
        <p:sp>
          <p:nvSpPr>
            <p:cNvPr id="30" name="Freeform 30"/>
            <p:cNvSpPr>
              <a:spLocks noGrp="1" noRot="1" noMove="1" noResize="1" noEditPoints="1" noAdjustHandles="1" noChangeArrowheads="1" noChangeShapeType="1"/>
            </p:cNvSpPr>
            <p:nvPr/>
          </p:nvSpPr>
          <p:spPr>
            <a:xfrm>
              <a:off x="0" y="0"/>
              <a:ext cx="2736465" cy="582668"/>
            </a:xfrm>
            <a:custGeom>
              <a:avLst/>
              <a:gdLst/>
              <a:ahLst/>
              <a:cxnLst/>
              <a:rect l="l" t="t" r="r" b="b"/>
              <a:pathLst>
                <a:path w="2736465" h="582668">
                  <a:moveTo>
                    <a:pt x="0" y="0"/>
                  </a:moveTo>
                  <a:lnTo>
                    <a:pt x="2736465" y="0"/>
                  </a:lnTo>
                  <a:lnTo>
                    <a:pt x="2736465" y="582668"/>
                  </a:lnTo>
                  <a:lnTo>
                    <a:pt x="0" y="582668"/>
                  </a:lnTo>
                  <a:close/>
                </a:path>
              </a:pathLst>
            </a:custGeom>
            <a:solidFill>
              <a:srgbClr val="B3D9ED"/>
            </a:solidFill>
          </p:spPr>
          <p:txBody>
            <a:bodyPr/>
            <a:lstStyle/>
            <a:p>
              <a:endParaRPr lang="en-US">
                <a:latin typeface="Arial" panose="020B0604020202020204" pitchFamily="34" charset="0"/>
                <a:cs typeface="Arial" panose="020B0604020202020204" pitchFamily="34" charset="0"/>
              </a:endParaRPr>
            </a:p>
          </p:txBody>
        </p:sp>
      </p:grpSp>
      <p:sp>
        <p:nvSpPr>
          <p:cNvPr id="31" name="TextBox 31"/>
          <p:cNvSpPr txBox="1">
            <a:spLocks noGrp="1" noRot="1" noMove="1" noResize="1" noEditPoints="1" noAdjustHandles="1" noChangeArrowheads="1" noChangeShapeType="1"/>
          </p:cNvSpPr>
          <p:nvPr/>
        </p:nvSpPr>
        <p:spPr>
          <a:xfrm>
            <a:off x="1458161" y="1921439"/>
            <a:ext cx="9251902" cy="1084015"/>
          </a:xfrm>
          <a:prstGeom prst="rect">
            <a:avLst/>
          </a:prstGeom>
        </p:spPr>
        <p:txBody>
          <a:bodyPr lIns="0" tIns="0" rIns="0" bIns="0" rtlCol="0" anchor="t">
            <a:spAutoFit/>
          </a:bodyPr>
          <a:lstStyle/>
          <a:p>
            <a:pPr algn="l">
              <a:lnSpc>
                <a:spcPts val="2940"/>
              </a:lnSpc>
            </a:pPr>
            <a:r>
              <a:rPr lang="en-US" sz="2100">
                <a:solidFill>
                  <a:srgbClr val="545454"/>
                </a:solidFill>
                <a:latin typeface="Arial" panose="020B0604020202020204" pitchFamily="34" charset="0"/>
                <a:ea typeface="Arial"/>
                <a:cs typeface="Arial" panose="020B0604020202020204" pitchFamily="34" charset="0"/>
                <a:sym typeface="Arial"/>
              </a:rPr>
              <a:t>I thoroughly appreciate the quality of service I receive from CKH. The firm exemplifies what I look for in a partner/service provider; they consistently under-sale and over-deliver. I couldn’t recommend CKH more highly.</a:t>
            </a:r>
          </a:p>
        </p:txBody>
      </p:sp>
      <p:sp>
        <p:nvSpPr>
          <p:cNvPr id="32" name="Freeform 32"/>
          <p:cNvSpPr>
            <a:spLocks noGrp="1" noRot="1" noMove="1" noResize="1" noEditPoints="1" noAdjustHandles="1" noChangeArrowheads="1" noChangeShapeType="1"/>
          </p:cNvSpPr>
          <p:nvPr/>
        </p:nvSpPr>
        <p:spPr>
          <a:xfrm>
            <a:off x="1280679" y="4716084"/>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3" name="Group 33"/>
          <p:cNvGrpSpPr>
            <a:grpSpLocks noGrp="1" noUngrp="1" noRot="1" noMove="1" noResize="1"/>
          </p:cNvGrpSpPr>
          <p:nvPr/>
        </p:nvGrpSpPr>
        <p:grpSpPr>
          <a:xfrm>
            <a:off x="846941" y="4551761"/>
            <a:ext cx="10131499" cy="2163613"/>
            <a:chOff x="0" y="0"/>
            <a:chExt cx="2746524" cy="586529"/>
          </a:xfrm>
        </p:grpSpPr>
        <p:sp>
          <p:nvSpPr>
            <p:cNvPr id="34" name="Freeform 34"/>
            <p:cNvSpPr>
              <a:spLocks noGrp="1" noRot="1" noMove="1" noResize="1" noEditPoints="1" noAdjustHandles="1" noChangeArrowheads="1" noChangeShapeType="1"/>
            </p:cNvSpPr>
            <p:nvPr/>
          </p:nvSpPr>
          <p:spPr>
            <a:xfrm>
              <a:off x="0" y="0"/>
              <a:ext cx="2746524" cy="586529"/>
            </a:xfrm>
            <a:custGeom>
              <a:avLst/>
              <a:gdLst/>
              <a:ahLst/>
              <a:cxnLst/>
              <a:rect l="l" t="t" r="r" b="b"/>
              <a:pathLst>
                <a:path w="2746524" h="586529">
                  <a:moveTo>
                    <a:pt x="0" y="0"/>
                  </a:moveTo>
                  <a:lnTo>
                    <a:pt x="2746524" y="0"/>
                  </a:lnTo>
                  <a:lnTo>
                    <a:pt x="2746524" y="586529"/>
                  </a:lnTo>
                  <a:lnTo>
                    <a:pt x="0" y="586529"/>
                  </a:lnTo>
                  <a:close/>
                </a:path>
              </a:pathLst>
            </a:custGeom>
            <a:solidFill>
              <a:srgbClr val="E6E6E3"/>
            </a:solidFill>
          </p:spPr>
          <p:txBody>
            <a:bodyPr/>
            <a:lstStyle/>
            <a:p>
              <a:endParaRPr lang="en-US">
                <a:latin typeface="Arial" panose="020B0604020202020204" pitchFamily="34" charset="0"/>
                <a:cs typeface="Arial" panose="020B0604020202020204" pitchFamily="34" charset="0"/>
              </a:endParaRPr>
            </a:p>
          </p:txBody>
        </p:sp>
      </p:grpSp>
      <p:sp>
        <p:nvSpPr>
          <p:cNvPr id="35" name="Freeform 35"/>
          <p:cNvSpPr>
            <a:spLocks noGrp="1" noRot="1" noMove="1" noResize="1" noEditPoints="1" noAdjustHandles="1" noChangeArrowheads="1" noChangeShapeType="1"/>
          </p:cNvSpPr>
          <p:nvPr/>
        </p:nvSpPr>
        <p:spPr>
          <a:xfrm>
            <a:off x="1382706" y="4756502"/>
            <a:ext cx="1344356" cy="1051959"/>
          </a:xfrm>
          <a:custGeom>
            <a:avLst/>
            <a:gdLst/>
            <a:ahLst/>
            <a:cxnLst/>
            <a:rect l="l" t="t" r="r" b="b"/>
            <a:pathLst>
              <a:path w="1344356" h="1051959">
                <a:moveTo>
                  <a:pt x="0" y="0"/>
                </a:moveTo>
                <a:lnTo>
                  <a:pt x="1344356" y="0"/>
                </a:lnTo>
                <a:lnTo>
                  <a:pt x="1344356"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6" name="Group 36"/>
          <p:cNvGrpSpPr>
            <a:grpSpLocks noGrp="1" noUngrp="1" noRot="1" noMove="1" noResize="1"/>
          </p:cNvGrpSpPr>
          <p:nvPr/>
        </p:nvGrpSpPr>
        <p:grpSpPr>
          <a:xfrm>
            <a:off x="446376" y="2411560"/>
            <a:ext cx="831248" cy="831248"/>
            <a:chOff x="0" y="0"/>
            <a:chExt cx="1108330" cy="1108330"/>
          </a:xfrm>
        </p:grpSpPr>
        <p:grpSp>
          <p:nvGrpSpPr>
            <p:cNvPr id="37" name="Group 37"/>
            <p:cNvGrpSpPr>
              <a:grpSpLocks noGrp="1" noUngrp="1" noRot="1" noMove="1" noResize="1"/>
            </p:cNvGrpSpPr>
            <p:nvPr/>
          </p:nvGrpSpPr>
          <p:grpSpPr>
            <a:xfrm>
              <a:off x="0" y="0"/>
              <a:ext cx="1108330" cy="1108330"/>
              <a:chOff x="0" y="0"/>
              <a:chExt cx="6350000" cy="6350000"/>
            </a:xfrm>
          </p:grpSpPr>
          <p:sp>
            <p:nvSpPr>
              <p:cNvPr id="38" name="Freeform 38"/>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39" name="Freeform 39"/>
            <p:cNvSpPr>
              <a:spLocks noGrp="1" noRot="1" noMove="1" noResize="1" noEditPoints="1" noAdjustHandles="1" noChangeArrowheads="1" noChangeShapeType="1"/>
            </p:cNvSpPr>
            <p:nvPr/>
          </p:nvSpPr>
          <p:spPr>
            <a:xfrm>
              <a:off x="280508" y="259884"/>
              <a:ext cx="539270" cy="588562"/>
            </a:xfrm>
            <a:custGeom>
              <a:avLst/>
              <a:gdLst/>
              <a:ahLst/>
              <a:cxnLst/>
              <a:rect l="l" t="t" r="r" b="b"/>
              <a:pathLst>
                <a:path w="539270" h="588562">
                  <a:moveTo>
                    <a:pt x="0" y="0"/>
                  </a:moveTo>
                  <a:lnTo>
                    <a:pt x="539270" y="0"/>
                  </a:lnTo>
                  <a:lnTo>
                    <a:pt x="539270" y="588562"/>
                  </a:lnTo>
                  <a:lnTo>
                    <a:pt x="0" y="5885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40" name="Freeform 40"/>
          <p:cNvSpPr>
            <a:spLocks noGrp="1" noRot="1" noMove="1" noResize="1" noEditPoints="1" noAdjustHandles="1" noChangeArrowheads="1" noChangeShapeType="1"/>
          </p:cNvSpPr>
          <p:nvPr/>
        </p:nvSpPr>
        <p:spPr>
          <a:xfrm>
            <a:off x="1301868" y="7675013"/>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1" name="Group 41"/>
          <p:cNvGrpSpPr>
            <a:grpSpLocks noGrp="1" noUngrp="1" noRot="1" noMove="1" noResize="1"/>
          </p:cNvGrpSpPr>
          <p:nvPr/>
        </p:nvGrpSpPr>
        <p:grpSpPr>
          <a:xfrm>
            <a:off x="862000" y="7384313"/>
            <a:ext cx="10116439" cy="2561328"/>
            <a:chOff x="0" y="0"/>
            <a:chExt cx="2742441" cy="694344"/>
          </a:xfrm>
        </p:grpSpPr>
        <p:sp>
          <p:nvSpPr>
            <p:cNvPr id="42" name="Freeform 42"/>
            <p:cNvSpPr>
              <a:spLocks noGrp="1" noRot="1" noMove="1" noResize="1" noEditPoints="1" noAdjustHandles="1" noChangeArrowheads="1" noChangeShapeType="1"/>
            </p:cNvSpPr>
            <p:nvPr/>
          </p:nvSpPr>
          <p:spPr>
            <a:xfrm>
              <a:off x="0" y="0"/>
              <a:ext cx="2742441" cy="694344"/>
            </a:xfrm>
            <a:custGeom>
              <a:avLst/>
              <a:gdLst/>
              <a:ahLst/>
              <a:cxnLst/>
              <a:rect l="l" t="t" r="r" b="b"/>
              <a:pathLst>
                <a:path w="2742441" h="694344">
                  <a:moveTo>
                    <a:pt x="0" y="0"/>
                  </a:moveTo>
                  <a:lnTo>
                    <a:pt x="2742441" y="0"/>
                  </a:lnTo>
                  <a:lnTo>
                    <a:pt x="2742441" y="694344"/>
                  </a:lnTo>
                  <a:lnTo>
                    <a:pt x="0" y="694344"/>
                  </a:lnTo>
                  <a:close/>
                </a:path>
              </a:pathLst>
            </a:custGeom>
            <a:solidFill>
              <a:srgbClr val="B3D9ED"/>
            </a:solidFill>
          </p:spPr>
          <p:txBody>
            <a:bodyPr/>
            <a:lstStyle/>
            <a:p>
              <a:endParaRPr lang="en-US">
                <a:latin typeface="Arial" panose="020B0604020202020204" pitchFamily="34" charset="0"/>
                <a:cs typeface="Arial" panose="020B0604020202020204" pitchFamily="34" charset="0"/>
              </a:endParaRPr>
            </a:p>
          </p:txBody>
        </p:sp>
      </p:grpSp>
      <p:sp>
        <p:nvSpPr>
          <p:cNvPr id="43" name="Freeform 43"/>
          <p:cNvSpPr>
            <a:spLocks noGrp="1" noRot="1" noMove="1" noResize="1" noEditPoints="1" noAdjustHandles="1" noChangeArrowheads="1" noChangeShapeType="1"/>
          </p:cNvSpPr>
          <p:nvPr/>
        </p:nvSpPr>
        <p:spPr>
          <a:xfrm>
            <a:off x="1397766" y="7489928"/>
            <a:ext cx="1344356" cy="1051959"/>
          </a:xfrm>
          <a:custGeom>
            <a:avLst/>
            <a:gdLst/>
            <a:ahLst/>
            <a:cxnLst/>
            <a:rect l="l" t="t" r="r" b="b"/>
            <a:pathLst>
              <a:path w="1344356" h="1051959">
                <a:moveTo>
                  <a:pt x="0" y="0"/>
                </a:moveTo>
                <a:lnTo>
                  <a:pt x="1344356" y="0"/>
                </a:lnTo>
                <a:lnTo>
                  <a:pt x="1344356" y="1051958"/>
                </a:lnTo>
                <a:lnTo>
                  <a:pt x="0" y="1051958"/>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4" name="Group 44"/>
          <p:cNvGrpSpPr>
            <a:grpSpLocks noGrp="1" noUngrp="1" noRot="1" noMove="1" noResize="1"/>
          </p:cNvGrpSpPr>
          <p:nvPr/>
        </p:nvGrpSpPr>
        <p:grpSpPr>
          <a:xfrm>
            <a:off x="425188" y="5152604"/>
            <a:ext cx="831248" cy="831248"/>
            <a:chOff x="0" y="0"/>
            <a:chExt cx="1108330" cy="1108330"/>
          </a:xfrm>
        </p:grpSpPr>
        <p:grpSp>
          <p:nvGrpSpPr>
            <p:cNvPr id="45" name="Group 45"/>
            <p:cNvGrpSpPr>
              <a:grpSpLocks noGrp="1" noUngrp="1" noRot="1" noMove="1" noResize="1"/>
            </p:cNvGrpSpPr>
            <p:nvPr/>
          </p:nvGrpSpPr>
          <p:grpSpPr>
            <a:xfrm>
              <a:off x="0" y="0"/>
              <a:ext cx="1108330" cy="1108330"/>
              <a:chOff x="0" y="0"/>
              <a:chExt cx="6350000" cy="6350000"/>
            </a:xfrm>
          </p:grpSpPr>
          <p:sp>
            <p:nvSpPr>
              <p:cNvPr id="46" name="Freeform 46"/>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47" name="Freeform 47"/>
            <p:cNvSpPr>
              <a:spLocks noGrp="1" noRot="1" noMove="1" noResize="1" noEditPoints="1" noAdjustHandles="1" noChangeArrowheads="1" noChangeShapeType="1"/>
            </p:cNvSpPr>
            <p:nvPr/>
          </p:nvSpPr>
          <p:spPr>
            <a:xfrm>
              <a:off x="280508" y="259884"/>
              <a:ext cx="539270" cy="588562"/>
            </a:xfrm>
            <a:custGeom>
              <a:avLst/>
              <a:gdLst/>
              <a:ahLst/>
              <a:cxnLst/>
              <a:rect l="l" t="t" r="r" b="b"/>
              <a:pathLst>
                <a:path w="539270" h="588562">
                  <a:moveTo>
                    <a:pt x="0" y="0"/>
                  </a:moveTo>
                  <a:lnTo>
                    <a:pt x="539270" y="0"/>
                  </a:lnTo>
                  <a:lnTo>
                    <a:pt x="539270" y="588562"/>
                  </a:lnTo>
                  <a:lnTo>
                    <a:pt x="0" y="5885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48" name="Group 48"/>
          <p:cNvGrpSpPr>
            <a:grpSpLocks noGrp="1" noUngrp="1" noRot="1" noMove="1" noResize="1"/>
          </p:cNvGrpSpPr>
          <p:nvPr/>
        </p:nvGrpSpPr>
        <p:grpSpPr>
          <a:xfrm>
            <a:off x="401117" y="7951369"/>
            <a:ext cx="831248" cy="831248"/>
            <a:chOff x="0" y="0"/>
            <a:chExt cx="1108330" cy="1108330"/>
          </a:xfrm>
        </p:grpSpPr>
        <p:grpSp>
          <p:nvGrpSpPr>
            <p:cNvPr id="49" name="Group 49"/>
            <p:cNvGrpSpPr>
              <a:grpSpLocks noGrp="1" noUngrp="1" noRot="1" noMove="1" noResize="1"/>
            </p:cNvGrpSpPr>
            <p:nvPr/>
          </p:nvGrpSpPr>
          <p:grpSpPr>
            <a:xfrm>
              <a:off x="0" y="0"/>
              <a:ext cx="1108330" cy="1108330"/>
              <a:chOff x="0" y="0"/>
              <a:chExt cx="6350000" cy="6350000"/>
            </a:xfrm>
          </p:grpSpPr>
          <p:sp>
            <p:nvSpPr>
              <p:cNvPr id="50" name="Freeform 50"/>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51" name="Freeform 51"/>
            <p:cNvSpPr>
              <a:spLocks noGrp="1" noRot="1" noMove="1" noResize="1" noEditPoints="1" noAdjustHandles="1" noChangeArrowheads="1" noChangeShapeType="1"/>
            </p:cNvSpPr>
            <p:nvPr/>
          </p:nvSpPr>
          <p:spPr>
            <a:xfrm>
              <a:off x="280508" y="259884"/>
              <a:ext cx="539270" cy="588562"/>
            </a:xfrm>
            <a:custGeom>
              <a:avLst/>
              <a:gdLst/>
              <a:ahLst/>
              <a:cxnLst/>
              <a:rect l="l" t="t" r="r" b="b"/>
              <a:pathLst>
                <a:path w="539270" h="588562">
                  <a:moveTo>
                    <a:pt x="0" y="0"/>
                  </a:moveTo>
                  <a:lnTo>
                    <a:pt x="539270" y="0"/>
                  </a:lnTo>
                  <a:lnTo>
                    <a:pt x="539270" y="588562"/>
                  </a:lnTo>
                  <a:lnTo>
                    <a:pt x="0" y="588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2" name="Freeform 52"/>
          <p:cNvSpPr>
            <a:spLocks noGrp="1" noRot="1" noMove="1" noResize="1" noEditPoints="1" noAdjustHandles="1" noChangeArrowheads="1" noChangeShapeType="1"/>
          </p:cNvSpPr>
          <p:nvPr/>
        </p:nvSpPr>
        <p:spPr>
          <a:xfrm>
            <a:off x="1311399" y="2050341"/>
            <a:ext cx="1344356" cy="1051959"/>
          </a:xfrm>
          <a:custGeom>
            <a:avLst/>
            <a:gdLst/>
            <a:ahLst/>
            <a:cxnLst/>
            <a:rect l="l" t="t" r="r" b="b"/>
            <a:pathLst>
              <a:path w="1344356" h="1051959">
                <a:moveTo>
                  <a:pt x="0" y="0"/>
                </a:moveTo>
                <a:lnTo>
                  <a:pt x="1344357" y="0"/>
                </a:lnTo>
                <a:lnTo>
                  <a:pt x="1344357"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3" name="Group 53"/>
          <p:cNvGrpSpPr>
            <a:grpSpLocks noGrp="1" noUngrp="1" noRot="1" noMove="1" noResize="1"/>
          </p:cNvGrpSpPr>
          <p:nvPr/>
        </p:nvGrpSpPr>
        <p:grpSpPr>
          <a:xfrm>
            <a:off x="884047" y="4107371"/>
            <a:ext cx="2236915" cy="315157"/>
            <a:chOff x="0" y="0"/>
            <a:chExt cx="2982553" cy="420210"/>
          </a:xfrm>
        </p:grpSpPr>
        <p:sp>
          <p:nvSpPr>
            <p:cNvPr id="54" name="Freeform 54"/>
            <p:cNvSpPr>
              <a:spLocks noGrp="1" noRot="1" noMove="1" noResize="1" noEditPoints="1" noAdjustHandles="1" noChangeArrowheads="1" noChangeShapeType="1"/>
            </p:cNvSpPr>
            <p:nvPr/>
          </p:nvSpPr>
          <p:spPr>
            <a:xfrm>
              <a:off x="0"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5" name="Freeform 55"/>
            <p:cNvSpPr>
              <a:spLocks noGrp="1" noRot="1" noMove="1" noResize="1" noEditPoints="1" noAdjustHandles="1" noChangeArrowheads="1" noChangeShapeType="1"/>
            </p:cNvSpPr>
            <p:nvPr/>
          </p:nvSpPr>
          <p:spPr>
            <a:xfrm>
              <a:off x="651015"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6" name="Freeform 56"/>
            <p:cNvSpPr>
              <a:spLocks noGrp="1" noRot="1" noMove="1" noResize="1" noEditPoints="1" noAdjustHandles="1" noChangeArrowheads="1" noChangeShapeType="1"/>
            </p:cNvSpPr>
            <p:nvPr/>
          </p:nvSpPr>
          <p:spPr>
            <a:xfrm>
              <a:off x="1333247"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7" name="Freeform 57"/>
            <p:cNvSpPr>
              <a:spLocks noGrp="1" noRot="1" noMove="1" noResize="1" noEditPoints="1" noAdjustHandles="1" noChangeArrowheads="1" noChangeShapeType="1"/>
            </p:cNvSpPr>
            <p:nvPr/>
          </p:nvSpPr>
          <p:spPr>
            <a:xfrm>
              <a:off x="189743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8" name="Freeform 58"/>
            <p:cNvSpPr>
              <a:spLocks noGrp="1" noRot="1" noMove="1" noResize="1" noEditPoints="1" noAdjustHandles="1" noChangeArrowheads="1" noChangeShapeType="1"/>
            </p:cNvSpPr>
            <p:nvPr/>
          </p:nvSpPr>
          <p:spPr>
            <a:xfrm>
              <a:off x="254196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59" name="Group 59"/>
          <p:cNvGrpSpPr>
            <a:grpSpLocks noGrp="1" noUngrp="1" noRot="1" noMove="1" noResize="1"/>
          </p:cNvGrpSpPr>
          <p:nvPr/>
        </p:nvGrpSpPr>
        <p:grpSpPr>
          <a:xfrm>
            <a:off x="884047" y="6893829"/>
            <a:ext cx="2236915" cy="315157"/>
            <a:chOff x="0" y="0"/>
            <a:chExt cx="2982553" cy="420210"/>
          </a:xfrm>
        </p:grpSpPr>
        <p:sp>
          <p:nvSpPr>
            <p:cNvPr id="60" name="Freeform 60"/>
            <p:cNvSpPr>
              <a:spLocks noGrp="1" noRot="1" noMove="1" noResize="1" noEditPoints="1" noAdjustHandles="1" noChangeArrowheads="1" noChangeShapeType="1"/>
            </p:cNvSpPr>
            <p:nvPr/>
          </p:nvSpPr>
          <p:spPr>
            <a:xfrm>
              <a:off x="0"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1" name="Freeform 61"/>
            <p:cNvSpPr>
              <a:spLocks noGrp="1" noRot="1" noMove="1" noResize="1" noEditPoints="1" noAdjustHandles="1" noChangeArrowheads="1" noChangeShapeType="1"/>
            </p:cNvSpPr>
            <p:nvPr/>
          </p:nvSpPr>
          <p:spPr>
            <a:xfrm>
              <a:off x="651015"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2" name="Freeform 62"/>
            <p:cNvSpPr>
              <a:spLocks noGrp="1" noRot="1" noMove="1" noResize="1" noEditPoints="1" noAdjustHandles="1" noChangeArrowheads="1" noChangeShapeType="1"/>
            </p:cNvSpPr>
            <p:nvPr/>
          </p:nvSpPr>
          <p:spPr>
            <a:xfrm>
              <a:off x="1333247"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3" name="Freeform 63"/>
            <p:cNvSpPr>
              <a:spLocks noGrp="1" noRot="1" noMove="1" noResize="1" noEditPoints="1" noAdjustHandles="1" noChangeArrowheads="1" noChangeShapeType="1"/>
            </p:cNvSpPr>
            <p:nvPr/>
          </p:nvSpPr>
          <p:spPr>
            <a:xfrm>
              <a:off x="189743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4" name="Freeform 64"/>
            <p:cNvSpPr>
              <a:spLocks noGrp="1" noRot="1" noMove="1" noResize="1" noEditPoints="1" noAdjustHandles="1" noChangeArrowheads="1" noChangeShapeType="1"/>
            </p:cNvSpPr>
            <p:nvPr/>
          </p:nvSpPr>
          <p:spPr>
            <a:xfrm>
              <a:off x="254196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5" name="TextBox 65"/>
          <p:cNvSpPr txBox="1">
            <a:spLocks noGrp="1" noRot="1" noMove="1" noResize="1" noEditPoints="1" noAdjustHandles="1" noChangeArrowheads="1" noChangeShapeType="1"/>
          </p:cNvSpPr>
          <p:nvPr/>
        </p:nvSpPr>
        <p:spPr>
          <a:xfrm>
            <a:off x="884047" y="519927"/>
            <a:ext cx="9826015" cy="474489"/>
          </a:xfrm>
          <a:prstGeom prst="rect">
            <a:avLst/>
          </a:prstGeom>
        </p:spPr>
        <p:txBody>
          <a:bodyPr lIns="0" tIns="0" rIns="0" bIns="0" rtlCol="0" anchor="t">
            <a:spAutoFit/>
          </a:bodyPr>
          <a:lstStyle/>
          <a:p>
            <a:pPr algn="l">
              <a:lnSpc>
                <a:spcPts val="3665"/>
              </a:lnSpc>
            </a:pPr>
            <a:r>
              <a:rPr lang="en-US" sz="3332" b="1" dirty="0">
                <a:solidFill>
                  <a:srgbClr val="FFFFFF"/>
                </a:solidFill>
                <a:latin typeface="Arial" panose="020B0604020202020204" pitchFamily="34" charset="0"/>
                <a:ea typeface="Arial Bold"/>
                <a:cs typeface="Arial" panose="020B0604020202020204" pitchFamily="34" charset="0"/>
                <a:sym typeface="Arial Bold"/>
              </a:rPr>
              <a:t>WHAT ARE OUR CLIENTS SAYING ABOUT US?</a:t>
            </a:r>
          </a:p>
        </p:txBody>
      </p:sp>
      <p:sp>
        <p:nvSpPr>
          <p:cNvPr id="66" name="TextBox 66"/>
          <p:cNvSpPr txBox="1">
            <a:spLocks noGrp="1" noRot="1" noMove="1" noResize="1" noEditPoints="1" noAdjustHandles="1" noChangeArrowheads="1" noChangeShapeType="1"/>
          </p:cNvSpPr>
          <p:nvPr/>
        </p:nvSpPr>
        <p:spPr>
          <a:xfrm>
            <a:off x="1444639" y="3042736"/>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Indirect Senior Tax Manager</a:t>
            </a:r>
          </a:p>
        </p:txBody>
      </p:sp>
      <p:sp>
        <p:nvSpPr>
          <p:cNvPr id="67" name="TextBox 67"/>
          <p:cNvSpPr txBox="1">
            <a:spLocks noGrp="1" noRot="1" noMove="1" noResize="1" noEditPoints="1" noAdjustHandles="1" noChangeArrowheads="1" noChangeShapeType="1"/>
          </p:cNvSpPr>
          <p:nvPr/>
        </p:nvSpPr>
        <p:spPr>
          <a:xfrm>
            <a:off x="1453824" y="3338477"/>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Major Global Fortune 500 Company</a:t>
            </a:r>
          </a:p>
        </p:txBody>
      </p:sp>
      <p:sp>
        <p:nvSpPr>
          <p:cNvPr id="68" name="TextBox 68"/>
          <p:cNvSpPr txBox="1">
            <a:spLocks noGrp="1" noRot="1" noMove="1" noResize="1" noEditPoints="1" noAdjustHandles="1" noChangeArrowheads="1" noChangeShapeType="1"/>
          </p:cNvSpPr>
          <p:nvPr/>
        </p:nvSpPr>
        <p:spPr>
          <a:xfrm>
            <a:off x="1382706" y="4734833"/>
            <a:ext cx="8965308" cy="1084015"/>
          </a:xfrm>
          <a:prstGeom prst="rect">
            <a:avLst/>
          </a:prstGeom>
        </p:spPr>
        <p:txBody>
          <a:bodyPr lIns="0" tIns="0" rIns="0" bIns="0" rtlCol="0" anchor="t">
            <a:spAutoFit/>
          </a:bodyPr>
          <a:lstStyle/>
          <a:p>
            <a:pPr algn="l">
              <a:lnSpc>
                <a:spcPts val="2940"/>
              </a:lnSpc>
            </a:pPr>
            <a:r>
              <a:rPr lang="en-US" sz="2100">
                <a:solidFill>
                  <a:srgbClr val="545454"/>
                </a:solidFill>
                <a:latin typeface="Arial" panose="020B0604020202020204" pitchFamily="34" charset="0"/>
                <a:ea typeface="Arial"/>
                <a:cs typeface="Arial" panose="020B0604020202020204" pitchFamily="34" charset="0"/>
                <a:sym typeface="Arial"/>
              </a:rPr>
              <a:t>We engaged the CKH team to assist us with an extremely complex accounting project. They overcame innumerable obstacles and hardships to make it happen. You are accounting warriors.</a:t>
            </a:r>
          </a:p>
        </p:txBody>
      </p:sp>
      <p:sp>
        <p:nvSpPr>
          <p:cNvPr id="69" name="TextBox 69"/>
          <p:cNvSpPr txBox="1">
            <a:spLocks noGrp="1" noRot="1" noMove="1" noResize="1" noEditPoints="1" noAdjustHandles="1" noChangeArrowheads="1" noChangeShapeType="1"/>
          </p:cNvSpPr>
          <p:nvPr/>
        </p:nvSpPr>
        <p:spPr>
          <a:xfrm>
            <a:off x="1356140" y="5869552"/>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Group Global Controller</a:t>
            </a:r>
          </a:p>
        </p:txBody>
      </p:sp>
      <p:sp>
        <p:nvSpPr>
          <p:cNvPr id="70" name="TextBox 70"/>
          <p:cNvSpPr txBox="1">
            <a:spLocks noGrp="1" noRot="1" noMove="1" noResize="1" noEditPoints="1" noAdjustHandles="1" noChangeArrowheads="1" noChangeShapeType="1"/>
          </p:cNvSpPr>
          <p:nvPr/>
        </p:nvSpPr>
        <p:spPr>
          <a:xfrm>
            <a:off x="1382706" y="6184343"/>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Major Global FMCG Corporation</a:t>
            </a:r>
          </a:p>
        </p:txBody>
      </p:sp>
      <p:sp>
        <p:nvSpPr>
          <p:cNvPr id="71" name="TextBox 71"/>
          <p:cNvSpPr txBox="1">
            <a:spLocks noGrp="1" noRot="1" noMove="1" noResize="1" noEditPoints="1" noAdjustHandles="1" noChangeArrowheads="1" noChangeShapeType="1"/>
          </p:cNvSpPr>
          <p:nvPr/>
        </p:nvSpPr>
        <p:spPr>
          <a:xfrm>
            <a:off x="1311645" y="7489088"/>
            <a:ext cx="9210553" cy="1455911"/>
          </a:xfrm>
          <a:prstGeom prst="rect">
            <a:avLst/>
          </a:prstGeom>
        </p:spPr>
        <p:txBody>
          <a:bodyPr lIns="0" tIns="0" rIns="0" bIns="0" rtlCol="0" anchor="t">
            <a:spAutoFit/>
          </a:bodyPr>
          <a:lstStyle/>
          <a:p>
            <a:pPr algn="l">
              <a:lnSpc>
                <a:spcPts val="2940"/>
              </a:lnSpc>
            </a:pPr>
            <a:r>
              <a:rPr lang="en-US" sz="2100">
                <a:solidFill>
                  <a:srgbClr val="545454"/>
                </a:solidFill>
                <a:latin typeface="Arial" panose="020B0604020202020204" pitchFamily="34" charset="0"/>
                <a:ea typeface="Arial"/>
                <a:cs typeface="Arial" panose="020B0604020202020204" pitchFamily="34" charset="0"/>
                <a:sym typeface="Arial"/>
              </a:rPr>
              <a:t>The CKH audit team had an in-depth knowledge and the capability in delivering the audits in extremely tight schedules, without compromising quality. They provided in-depth knowledge and a focused approach to provide the right solutions to complicated accounting issues.</a:t>
            </a:r>
          </a:p>
        </p:txBody>
      </p:sp>
      <p:sp>
        <p:nvSpPr>
          <p:cNvPr id="72" name="TextBox 72"/>
          <p:cNvSpPr txBox="1">
            <a:spLocks noGrp="1" noRot="1" noMove="1" noResize="1" noEditPoints="1" noAdjustHandles="1" noChangeArrowheads="1" noChangeShapeType="1"/>
          </p:cNvSpPr>
          <p:nvPr/>
        </p:nvSpPr>
        <p:spPr>
          <a:xfrm>
            <a:off x="1313594" y="9022074"/>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Controller Major Markets</a:t>
            </a:r>
          </a:p>
        </p:txBody>
      </p:sp>
      <p:sp>
        <p:nvSpPr>
          <p:cNvPr id="73" name="TextBox 73"/>
          <p:cNvSpPr txBox="1">
            <a:spLocks noGrp="1" noRot="1" noMove="1" noResize="1" noEditPoints="1" noAdjustHandles="1" noChangeArrowheads="1" noChangeShapeType="1"/>
          </p:cNvSpPr>
          <p:nvPr/>
        </p:nvSpPr>
        <p:spPr>
          <a:xfrm>
            <a:off x="1322779" y="9357180"/>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International IT Solutions Corporation</a:t>
            </a:r>
          </a:p>
        </p:txBody>
      </p:sp>
      <p:sp>
        <p:nvSpPr>
          <p:cNvPr id="74" name="Freeform 74"/>
          <p:cNvSpPr>
            <a:spLocks noGrp="1" noRot="1" noMove="1" noResize="1" noEditPoints="1" noAdjustHandles="1" noChangeArrowheads="1" noChangeShapeType="1"/>
          </p:cNvSpPr>
          <p:nvPr/>
        </p:nvSpPr>
        <p:spPr>
          <a:xfrm>
            <a:off x="15051116" y="3843084"/>
            <a:ext cx="2343338" cy="1158887"/>
          </a:xfrm>
          <a:custGeom>
            <a:avLst/>
            <a:gdLst/>
            <a:ahLst/>
            <a:cxnLst/>
            <a:rect l="l" t="t" r="r" b="b"/>
            <a:pathLst>
              <a:path w="2512155" h="1242375">
                <a:moveTo>
                  <a:pt x="0" y="0"/>
                </a:moveTo>
                <a:lnTo>
                  <a:pt x="2512155" y="0"/>
                </a:lnTo>
                <a:lnTo>
                  <a:pt x="2512155" y="1242374"/>
                </a:lnTo>
                <a:lnTo>
                  <a:pt x="0" y="1242374"/>
                </a:lnTo>
                <a:lnTo>
                  <a:pt x="0" y="0"/>
                </a:lnTo>
                <a:close/>
              </a:path>
            </a:pathLst>
          </a:custGeom>
          <a:blipFill>
            <a:blip r:embed="rId15"/>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32A97667826D43B70A1B00117AC2BD" ma:contentTypeVersion="11" ma:contentTypeDescription="Create a new document." ma:contentTypeScope="" ma:versionID="397e1404fb01c1f4736b5951e18f8332">
  <xsd:schema xmlns:xsd="http://www.w3.org/2001/XMLSchema" xmlns:xs="http://www.w3.org/2001/XMLSchema" xmlns:p="http://schemas.microsoft.com/office/2006/metadata/properties" xmlns:ns2="320f4121-0bc5-4f91-a34e-8f03011cbb25" xmlns:ns3="fc125c55-09b4-498f-b8a6-f436f9f13ef5" targetNamespace="http://schemas.microsoft.com/office/2006/metadata/properties" ma:root="true" ma:fieldsID="d34d1f6be211021bad2c7ccc214746e8" ns2:_="" ns3:_="">
    <xsd:import namespace="320f4121-0bc5-4f91-a34e-8f03011cbb25"/>
    <xsd:import namespace="fc125c55-09b4-498f-b8a6-f436f9f13e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0f4121-0bc5-4f91-a34e-8f03011cb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b4bea7-1405-4452-bc08-1262fcfc52d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125c55-09b4-498f-b8a6-f436f9f13e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d68b800-1b55-4ba2-87ae-69cee2eb01bf}" ma:internalName="TaxCatchAll" ma:showField="CatchAllData" ma:web="fc125c55-09b4-498f-b8a6-f436f9f13e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125c55-09b4-498f-b8a6-f436f9f13ef5" xsi:nil="true"/>
    <lcf76f155ced4ddcb4097134ff3c332f xmlns="320f4121-0bc5-4f91-a34e-8f03011cbb2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703B09-2275-4A04-92CB-F201B0C15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0f4121-0bc5-4f91-a34e-8f03011cbb25"/>
    <ds:schemaRef ds:uri="fc125c55-09b4-498f-b8a6-f436f9f13e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9C5854-4DE8-4CAE-A736-BEFCDEDFEB7F}">
  <ds:schemaRefs>
    <ds:schemaRef ds:uri="http://schemas.microsoft.com/office/infopath/2007/PartnerControls"/>
    <ds:schemaRef ds:uri="http://purl.org/dc/elements/1.1/"/>
    <ds:schemaRef ds:uri="http://www.w3.org/XML/1998/namespace"/>
    <ds:schemaRef ds:uri="http://schemas.microsoft.com/office/2006/documentManagement/types"/>
    <ds:schemaRef ds:uri="fc125c55-09b4-498f-b8a6-f436f9f13ef5"/>
    <ds:schemaRef ds:uri="http://purl.org/dc/dcmitype/"/>
    <ds:schemaRef ds:uri="http://purl.org/dc/terms/"/>
    <ds:schemaRef ds:uri="http://schemas.openxmlformats.org/package/2006/metadata/core-properties"/>
    <ds:schemaRef ds:uri="320f4121-0bc5-4f91-a34e-8f03011cbb25"/>
    <ds:schemaRef ds:uri="http://schemas.microsoft.com/office/2006/metadata/properties"/>
  </ds:schemaRefs>
</ds:datastoreItem>
</file>

<file path=customXml/itemProps3.xml><?xml version="1.0" encoding="utf-8"?>
<ds:datastoreItem xmlns:ds="http://schemas.openxmlformats.org/officeDocument/2006/customXml" ds:itemID="{AFB32E0E-81E8-476F-876B-1732AAC942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1463</TotalTime>
  <Words>906</Words>
  <Application>Microsoft Macintosh PowerPoint</Application>
  <PresentationFormat>Custom</PresentationFormat>
  <Paragraphs>133</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Aptos</vt:lpstr>
      <vt:lpstr>Arial</vt:lpstr>
      <vt:lpstr>Arial Bold</vt:lpstr>
      <vt:lpstr>Cooper Hewitt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Payroll General Overview Template</dc:title>
  <cp:lastModifiedBy>Storm HAAS</cp:lastModifiedBy>
  <cp:revision>6</cp:revision>
  <dcterms:created xsi:type="dcterms:W3CDTF">2006-08-16T00:00:00Z</dcterms:created>
  <dcterms:modified xsi:type="dcterms:W3CDTF">2025-06-02T14:43:14Z</dcterms:modified>
  <dc:identifier>DAGOmWH-npI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0x010100DF32A97667826D43B70A1B00117AC2BD</vt:lpwstr>
  </property>
</Properties>
</file>