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322" r:id="rId5"/>
    <p:sldId id="257" r:id="rId6"/>
    <p:sldId id="274" r:id="rId7"/>
    <p:sldId id="259" r:id="rId8"/>
    <p:sldId id="260" r:id="rId9"/>
    <p:sldId id="263" r:id="rId10"/>
    <p:sldId id="265" r:id="rId11"/>
    <p:sldId id="266" r:id="rId12"/>
    <p:sldId id="269" r:id="rId13"/>
    <p:sldId id="270" r:id="rId14"/>
  </p:sldIdLst>
  <p:sldSz cx="18288000" cy="10287000"/>
  <p:notesSz cx="6858000" cy="9144000"/>
  <p:embeddedFontLst>
    <p:embeddedFont>
      <p:font typeface="Arial Bold" panose="020B0802020202020204" pitchFamily="34" charset="77"/>
      <p:regular r:id="rId16"/>
      <p:bold r:id="rId17"/>
    </p:embeddedFont>
    <p:embeddedFont>
      <p:font typeface="Cooper Hewitt" pitchFamily="2" charset="77"/>
      <p:regular r:id="rId18"/>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9ED"/>
    <a:srgbClr val="FAA146"/>
    <a:srgbClr val="015186"/>
    <a:srgbClr val="1E3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6" autoAdjust="0"/>
    <p:restoredTop sz="94521" autoAdjust="0"/>
  </p:normalViewPr>
  <p:slideViewPr>
    <p:cSldViewPr>
      <p:cViewPr varScale="1">
        <p:scale>
          <a:sx n="80" d="100"/>
          <a:sy n="80" d="100"/>
        </p:scale>
        <p:origin x="3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2B398-6305-DB45-BE1A-29E57BE99AA7}"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3C46E-6102-CE47-BE66-CFD043DFC4AB}" type="slidenum">
              <a:rPr lang="en-US" smtClean="0"/>
              <a:t>‹#›</a:t>
            </a:fld>
            <a:endParaRPr lang="en-US"/>
          </a:p>
        </p:txBody>
      </p:sp>
    </p:spTree>
    <p:extLst>
      <p:ext uri="{BB962C8B-B14F-4D97-AF65-F5344CB8AC3E}">
        <p14:creationId xmlns:p14="http://schemas.microsoft.com/office/powerpoint/2010/main" val="47292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88F4-5728-F95E-B18C-7DE133A17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F0B75-316C-1412-ECD1-A37B081F6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4A8EC-510E-96F5-FFBC-247E8EEE47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764D4-07CF-A170-C47A-EA68E76D95D6}"/>
              </a:ext>
            </a:extLst>
          </p:cNvPr>
          <p:cNvSpPr>
            <a:spLocks noGrp="1"/>
          </p:cNvSpPr>
          <p:nvPr>
            <p:ph type="sldNum" sz="quarter" idx="5"/>
          </p:nvPr>
        </p:nvSpPr>
        <p:spPr/>
        <p:txBody>
          <a:bodyPr/>
          <a:lstStyle/>
          <a:p>
            <a:fld id="{9E153786-AFB4-4A60-954A-34BB6742A54D}" type="slidenum">
              <a:rPr lang="en-US" smtClean="0"/>
              <a:t>3</a:t>
            </a:fld>
            <a:endParaRPr lang="en-US"/>
          </a:p>
        </p:txBody>
      </p:sp>
    </p:spTree>
    <p:extLst>
      <p:ext uri="{BB962C8B-B14F-4D97-AF65-F5344CB8AC3E}">
        <p14:creationId xmlns:p14="http://schemas.microsoft.com/office/powerpoint/2010/main" val="16349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3C46E-6102-CE47-BE66-CFD043DFC4AB}" type="slidenum">
              <a:rPr lang="en-US" smtClean="0"/>
              <a:t>4</a:t>
            </a:fld>
            <a:endParaRPr lang="en-US"/>
          </a:p>
        </p:txBody>
      </p:sp>
    </p:spTree>
    <p:extLst>
      <p:ext uri="{BB962C8B-B14F-4D97-AF65-F5344CB8AC3E}">
        <p14:creationId xmlns:p14="http://schemas.microsoft.com/office/powerpoint/2010/main" val="24351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3C46E-6102-CE47-BE66-CFD043DFC4AB}" type="slidenum">
              <a:rPr lang="en-US" smtClean="0"/>
              <a:t>8</a:t>
            </a:fld>
            <a:endParaRPr lang="en-US"/>
          </a:p>
        </p:txBody>
      </p:sp>
    </p:spTree>
    <p:extLst>
      <p:ext uri="{BB962C8B-B14F-4D97-AF65-F5344CB8AC3E}">
        <p14:creationId xmlns:p14="http://schemas.microsoft.com/office/powerpoint/2010/main" val="324107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image" Target="../media/image21.jpeg"/><Relationship Id="rId16" Type="http://schemas.openxmlformats.org/officeDocument/2006/relationships/image" Target="../media/image35.sv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jpeg"/><Relationship Id="rId19" Type="http://schemas.openxmlformats.org/officeDocument/2006/relationships/image" Target="../media/image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image" Target="../media/image19.sv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17.jpeg"/><Relationship Id="rId21" Type="http://schemas.openxmlformats.org/officeDocument/2006/relationships/image" Target="../media/image58.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53.sv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8.png"/><Relationship Id="rId24" Type="http://schemas.openxmlformats.org/officeDocument/2006/relationships/image" Target="../media/image41.png"/><Relationship Id="rId5" Type="http://schemas.openxmlformats.org/officeDocument/2006/relationships/image" Target="../media/image19.sv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18.pn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16330"/>
            <a:ext cx="8033966" cy="10287000"/>
          </a:xfrm>
          <a:custGeom>
            <a:avLst/>
            <a:gdLst/>
            <a:ahLst/>
            <a:cxnLst/>
            <a:rect l="l" t="t" r="r" b="b"/>
            <a:pathLst>
              <a:path w="14010533" h="14061667">
                <a:moveTo>
                  <a:pt x="0" y="0"/>
                </a:moveTo>
                <a:lnTo>
                  <a:pt x="14010534" y="0"/>
                </a:lnTo>
                <a:lnTo>
                  <a:pt x="14010534" y="14061666"/>
                </a:lnTo>
                <a:lnTo>
                  <a:pt x="0" y="14061666"/>
                </a:lnTo>
                <a:lnTo>
                  <a:pt x="0" y="0"/>
                </a:lnTo>
                <a:close/>
              </a:path>
            </a:pathLst>
          </a:custGeom>
          <a:blipFill>
            <a:blip r:embed="rId2">
              <a:alphaModFix amt="30000"/>
            </a:blip>
            <a:stretch>
              <a:fillRect l="-74392" t="-7686" b="-29008"/>
            </a:stretch>
          </a:blipFill>
        </p:spPr>
        <p:txBody>
          <a:bodyPr/>
          <a:lstStyle/>
          <a:p>
            <a:endParaRPr lang="en-US" dirty="0"/>
          </a:p>
        </p:txBody>
      </p:sp>
      <p:grpSp>
        <p:nvGrpSpPr>
          <p:cNvPr id="3" name="Group 3"/>
          <p:cNvGrpSpPr>
            <a:grpSpLocks noGrp="1" noUngrp="1" noRot="1" noMove="1" noResize="1"/>
          </p:cNvGrpSpPr>
          <p:nvPr/>
        </p:nvGrpSpPr>
        <p:grpSpPr>
          <a:xfrm>
            <a:off x="7158324" y="0"/>
            <a:ext cx="11129676" cy="10287000"/>
            <a:chOff x="0" y="0"/>
            <a:chExt cx="14839567" cy="13716000"/>
          </a:xfrm>
        </p:grpSpPr>
        <p:pic>
          <p:nvPicPr>
            <p:cNvPr id="4" name="Picture 4"/>
            <p:cNvPicPr>
              <a:picLocks noGrp="1" noRot="1" noChangeAspect="1" noMove="1" noResize="1" noEditPoints="1" noAdjustHandles="1" noChangeArrowheads="1" noChangeShapeType="1" noCrop="1"/>
            </p:cNvPicPr>
            <p:nvPr/>
          </p:nvPicPr>
          <p:blipFill>
            <a:blip r:embed="rId3"/>
            <a:srcRect l="23578" r="19900" b="21539"/>
            <a:stretch>
              <a:fillRect/>
            </a:stretch>
          </p:blipFill>
          <p:spPr>
            <a:xfrm>
              <a:off x="0" y="0"/>
              <a:ext cx="14839567" cy="13716000"/>
            </a:xfrm>
            <a:prstGeom prst="rect">
              <a:avLst/>
            </a:prstGeom>
          </p:spPr>
        </p:pic>
      </p:grpSp>
      <p:grpSp>
        <p:nvGrpSpPr>
          <p:cNvPr id="5" name="Group 5"/>
          <p:cNvGrpSpPr>
            <a:grpSpLocks noGrp="1" noUngrp="1" noRot="1" noMove="1" noResize="1"/>
          </p:cNvGrpSpPr>
          <p:nvPr/>
        </p:nvGrpSpPr>
        <p:grpSpPr>
          <a:xfrm rot="5400000">
            <a:off x="7650413" y="-334259"/>
            <a:ext cx="10145501" cy="11129676"/>
            <a:chOff x="0" y="0"/>
            <a:chExt cx="2672066" cy="2931273"/>
          </a:xfrm>
        </p:grpSpPr>
        <p:sp>
          <p:nvSpPr>
            <p:cNvPr id="6" name="Freeform 6"/>
            <p:cNvSpPr>
              <a:spLocks noGrp="1" noRot="1" noMove="1" noResize="1" noEditPoints="1" noAdjustHandles="1" noChangeArrowheads="1" noChangeShapeType="1"/>
            </p:cNvSpPr>
            <p:nvPr/>
          </p:nvSpPr>
          <p:spPr>
            <a:xfrm>
              <a:off x="0" y="0"/>
              <a:ext cx="2672066" cy="2931273"/>
            </a:xfrm>
            <a:custGeom>
              <a:avLst/>
              <a:gdLst/>
              <a:ahLst/>
              <a:cxnLst/>
              <a:rect l="l" t="t" r="r" b="b"/>
              <a:pathLst>
                <a:path w="2672066" h="2931273">
                  <a:moveTo>
                    <a:pt x="0" y="0"/>
                  </a:moveTo>
                  <a:lnTo>
                    <a:pt x="2672066" y="0"/>
                  </a:lnTo>
                  <a:lnTo>
                    <a:pt x="2672066" y="2931273"/>
                  </a:lnTo>
                  <a:lnTo>
                    <a:pt x="0" y="2931273"/>
                  </a:lnTo>
                  <a:close/>
                </a:path>
              </a:pathLst>
            </a:custGeom>
            <a:gradFill rotWithShape="1">
              <a:gsLst>
                <a:gs pos="0">
                  <a:srgbClr val="000000">
                    <a:alpha val="0"/>
                  </a:srgbClr>
                </a:gs>
                <a:gs pos="50000">
                  <a:srgbClr val="000000">
                    <a:alpha val="16790"/>
                  </a:srgbClr>
                </a:gs>
                <a:gs pos="100000">
                  <a:srgbClr val="000000">
                    <a:alpha val="73000"/>
                  </a:srgbClr>
                </a:gs>
              </a:gsLst>
              <a:lin ang="0"/>
            </a:gra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38100"/>
              <a:ext cx="2672066" cy="2969373"/>
            </a:xfrm>
            <a:prstGeom prst="rect">
              <a:avLst/>
            </a:prstGeom>
          </p:spPr>
          <p:txBody>
            <a:bodyPr lIns="50800" tIns="50800" rIns="50800" bIns="50800" rtlCol="0" anchor="ctr"/>
            <a:lstStyle/>
            <a:p>
              <a:pPr algn="ctr">
                <a:lnSpc>
                  <a:spcPts val="1759"/>
                </a:lnSpc>
              </a:pPr>
              <a:endParaRPr/>
            </a:p>
          </p:txBody>
        </p:sp>
      </p:grpSp>
      <p:sp>
        <p:nvSpPr>
          <p:cNvPr id="8" name="AutoShape 8"/>
          <p:cNvSpPr>
            <a:spLocks noGrp="1" noRot="1" noMove="1" noResize="1" noEditPoints="1" noAdjustHandles="1" noChangeArrowheads="1" noChangeShapeType="1"/>
          </p:cNvSpPr>
          <p:nvPr/>
        </p:nvSpPr>
        <p:spPr>
          <a:xfrm>
            <a:off x="1028700" y="9244012"/>
            <a:ext cx="20758200" cy="14288"/>
          </a:xfrm>
          <a:prstGeom prst="line">
            <a:avLst/>
          </a:prstGeom>
          <a:ln w="28575" cap="rnd">
            <a:solidFill>
              <a:srgbClr val="FFFFFF"/>
            </a:solidFill>
            <a:prstDash val="solid"/>
            <a:headEnd type="none" w="sm" len="sm"/>
            <a:tailEnd type="none" w="sm" len="sm"/>
          </a:ln>
        </p:spPr>
        <p:txBody>
          <a:bodyPr/>
          <a:lstStyle/>
          <a:p>
            <a:endParaRPr lang="en-US"/>
          </a:p>
        </p:txBody>
      </p:sp>
      <p:sp>
        <p:nvSpPr>
          <p:cNvPr id="9" name="AutoShape 9"/>
          <p:cNvSpPr>
            <a:spLocks noGrp="1" noRot="1" noMove="1" noResize="1" noEditPoints="1" noAdjustHandles="1" noChangeArrowheads="1" noChangeShapeType="1"/>
          </p:cNvSpPr>
          <p:nvPr/>
        </p:nvSpPr>
        <p:spPr>
          <a:xfrm>
            <a:off x="1028700" y="4415383"/>
            <a:ext cx="2261045" cy="0"/>
          </a:xfrm>
          <a:prstGeom prst="line">
            <a:avLst/>
          </a:prstGeom>
          <a:ln w="104775" cap="rnd">
            <a:solidFill>
              <a:srgbClr val="FFFFFF"/>
            </a:solidFill>
            <a:prstDash val="solid"/>
            <a:headEnd type="none" w="sm" len="sm"/>
            <a:tailEnd type="none" w="sm" len="sm"/>
          </a:ln>
        </p:spPr>
        <p:txBody>
          <a:bodyPr/>
          <a:lstStyle/>
          <a:p>
            <a:endParaRPr lang="en-US"/>
          </a:p>
        </p:txBody>
      </p:sp>
      <p:sp>
        <p:nvSpPr>
          <p:cNvPr id="10" name="Freeform 10"/>
          <p:cNvSpPr>
            <a:spLocks noGrp="1" noRot="1" noMove="1" noResize="1" noEditPoints="1" noAdjustHandles="1" noChangeArrowheads="1" noChangeShapeType="1"/>
          </p:cNvSpPr>
          <p:nvPr/>
        </p:nvSpPr>
        <p:spPr>
          <a:xfrm>
            <a:off x="1028700" y="7537185"/>
            <a:ext cx="2868128" cy="1418420"/>
          </a:xfrm>
          <a:custGeom>
            <a:avLst/>
            <a:gdLst/>
            <a:ahLst/>
            <a:cxnLst/>
            <a:rect l="l" t="t" r="r" b="b"/>
            <a:pathLst>
              <a:path w="2868128" h="1418420">
                <a:moveTo>
                  <a:pt x="0" y="0"/>
                </a:moveTo>
                <a:lnTo>
                  <a:pt x="2868128" y="0"/>
                </a:lnTo>
                <a:lnTo>
                  <a:pt x="2868128" y="1418420"/>
                </a:lnTo>
                <a:lnTo>
                  <a:pt x="0" y="1418420"/>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866775" y="1418467"/>
            <a:ext cx="11164532" cy="2557431"/>
          </a:xfrm>
          <a:prstGeom prst="rect">
            <a:avLst/>
          </a:prstGeom>
        </p:spPr>
        <p:txBody>
          <a:bodyPr lIns="0" tIns="0" rIns="0" bIns="0" rtlCol="0" anchor="t">
            <a:spAutoFit/>
          </a:bodyPr>
          <a:lstStyle/>
          <a:p>
            <a:pPr algn="l">
              <a:lnSpc>
                <a:spcPts val="9637"/>
              </a:lnSpc>
            </a:pPr>
            <a:r>
              <a:rPr lang="en-US" sz="10475" dirty="0">
                <a:solidFill>
                  <a:srgbClr val="FFFFFF"/>
                </a:solidFill>
                <a:effectLst>
                  <a:outerShdw blurRad="109976" dist="38100" dir="4740000" sx="101388" sy="101388" algn="tl" rotWithShape="0">
                    <a:prstClr val="black">
                      <a:alpha val="40000"/>
                    </a:prstClr>
                  </a:outerShdw>
                </a:effectLst>
                <a:latin typeface="Arial Bold"/>
                <a:ea typeface="Arial Bold"/>
                <a:cs typeface="Arial Bold"/>
                <a:sym typeface="Arial Bold"/>
              </a:rPr>
              <a:t>COMPANY OVERVIEW</a:t>
            </a:r>
          </a:p>
        </p:txBody>
      </p:sp>
      <p:sp>
        <p:nvSpPr>
          <p:cNvPr id="12" name="TextBox 12"/>
          <p:cNvSpPr txBox="1">
            <a:spLocks noGrp="1" noRot="1" noMove="1" noResize="1" noEditPoints="1" noAdjustHandles="1" noChangeArrowheads="1" noChangeShapeType="1"/>
          </p:cNvSpPr>
          <p:nvPr/>
        </p:nvSpPr>
        <p:spPr>
          <a:xfrm>
            <a:off x="1028700" y="9288951"/>
            <a:ext cx="5736256" cy="397032"/>
          </a:xfrm>
          <a:prstGeom prst="rect">
            <a:avLst/>
          </a:prstGeom>
        </p:spPr>
        <p:txBody>
          <a:bodyPr lIns="0" tIns="0" rIns="0" bIns="0" rtlCol="0" anchor="t">
            <a:spAutoFit/>
          </a:bodyPr>
          <a:lstStyle/>
          <a:p>
            <a:pPr algn="l">
              <a:lnSpc>
                <a:spcPts val="3359"/>
              </a:lnSpc>
            </a:pPr>
            <a:r>
              <a:rPr lang="en-US" sz="2400" dirty="0">
                <a:solidFill>
                  <a:srgbClr val="FFFFFF"/>
                </a:solidFill>
                <a:latin typeface="Arial"/>
                <a:ea typeface="Arial"/>
                <a:cs typeface="Arial"/>
                <a:sym typeface="Arial"/>
              </a:rPr>
              <a:t>Your Trusted Atlanta CPA Firm</a:t>
            </a:r>
          </a:p>
        </p:txBody>
      </p:sp>
      <p:sp>
        <p:nvSpPr>
          <p:cNvPr id="13" name="TextBox 13"/>
          <p:cNvSpPr txBox="1">
            <a:spLocks noGrp="1" noRot="1" noMove="1" noResize="1" noEditPoints="1" noAdjustHandles="1" noChangeArrowheads="1" noChangeShapeType="1"/>
          </p:cNvSpPr>
          <p:nvPr/>
        </p:nvSpPr>
        <p:spPr>
          <a:xfrm>
            <a:off x="12193232" y="9399116"/>
            <a:ext cx="5066068" cy="318785"/>
          </a:xfrm>
          <a:prstGeom prst="rect">
            <a:avLst/>
          </a:prstGeom>
        </p:spPr>
        <p:txBody>
          <a:bodyPr lIns="0" tIns="0" rIns="0" bIns="0" rtlCol="0" anchor="t">
            <a:spAutoFit/>
          </a:bodyPr>
          <a:lstStyle/>
          <a:p>
            <a:pPr marL="0" lvl="0" indent="0" algn="r">
              <a:lnSpc>
                <a:spcPts val="2050"/>
              </a:lnSpc>
              <a:spcBef>
                <a:spcPct val="0"/>
              </a:spcBef>
            </a:pPr>
            <a:r>
              <a:rPr lang="en-US" sz="2050">
                <a:solidFill>
                  <a:srgbClr val="FFFFFF"/>
                </a:solidFill>
                <a:latin typeface="Arial"/>
                <a:ea typeface="Arial"/>
                <a:cs typeface="Arial"/>
                <a:sym typeface="Arial"/>
              </a:rPr>
              <a:t>WWW.CKHGROUP.COM</a:t>
            </a:r>
          </a:p>
        </p:txBody>
      </p:sp>
      <p:sp>
        <p:nvSpPr>
          <p:cNvPr id="14" name="TextBox 14"/>
          <p:cNvSpPr txBox="1"/>
          <p:nvPr/>
        </p:nvSpPr>
        <p:spPr>
          <a:xfrm>
            <a:off x="1028700" y="4740910"/>
            <a:ext cx="4971239" cy="719428"/>
          </a:xfrm>
          <a:prstGeom prst="rect">
            <a:avLst/>
          </a:prstGeom>
        </p:spPr>
        <p:txBody>
          <a:bodyPr lIns="0" tIns="0" rIns="0" bIns="0" rtlCol="0" anchor="t">
            <a:spAutoFit/>
          </a:bodyPr>
          <a:lstStyle/>
          <a:p>
            <a:pPr algn="l">
              <a:lnSpc>
                <a:spcPts val="5640"/>
              </a:lnSpc>
            </a:pPr>
            <a:r>
              <a:rPr lang="en-US" sz="4700" dirty="0">
                <a:solidFill>
                  <a:srgbClr val="FFFDFD"/>
                </a:solidFill>
                <a:latin typeface="Arial Bold"/>
                <a:ea typeface="Arial Bold"/>
                <a:cs typeface="Arial Bold"/>
                <a:sym typeface="Arial Bold"/>
              </a:rPr>
              <a:t>Our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1CC4B4AC-9347-C385-63D1-D59DF3AB657C}"/>
              </a:ext>
            </a:extLst>
          </p:cNvPr>
          <p:cNvSpPr>
            <a:spLocks noGrp="1" noRot="1" noMove="1" noResize="1" noEditPoints="1" noAdjustHandles="1" noChangeArrowheads="1" noChangeShapeType="1"/>
          </p:cNvSpPr>
          <p:nvPr/>
        </p:nvSpPr>
        <p:spPr>
          <a:xfrm>
            <a:off x="0" y="16330"/>
            <a:ext cx="8033966" cy="10287000"/>
          </a:xfrm>
          <a:custGeom>
            <a:avLst/>
            <a:gdLst/>
            <a:ahLst/>
            <a:cxnLst/>
            <a:rect l="l" t="t" r="r" b="b"/>
            <a:pathLst>
              <a:path w="14010533" h="14061667">
                <a:moveTo>
                  <a:pt x="0" y="0"/>
                </a:moveTo>
                <a:lnTo>
                  <a:pt x="14010534" y="0"/>
                </a:lnTo>
                <a:lnTo>
                  <a:pt x="14010534" y="14061666"/>
                </a:lnTo>
                <a:lnTo>
                  <a:pt x="0" y="14061666"/>
                </a:lnTo>
                <a:lnTo>
                  <a:pt x="0" y="0"/>
                </a:lnTo>
                <a:close/>
              </a:path>
            </a:pathLst>
          </a:custGeom>
          <a:blipFill>
            <a:blip r:embed="rId2">
              <a:alphaModFix amt="30000"/>
            </a:blip>
            <a:stretch>
              <a:fillRect l="-74392" t="-7686" b="-29008"/>
            </a:stretch>
          </a:blipFill>
        </p:spPr>
        <p:txBody>
          <a:bodyPr/>
          <a:lstStyle/>
          <a:p>
            <a:endParaRPr lang="en-US" dirty="0">
              <a:latin typeface="Arial" panose="020B0604020202020204" pitchFamily="34" charset="0"/>
              <a:cs typeface="Arial" panose="020B0604020202020204" pitchFamily="34" charset="0"/>
            </a:endParaRPr>
          </a:p>
        </p:txBody>
      </p:sp>
      <p:sp>
        <p:nvSpPr>
          <p:cNvPr id="3" name="AutoShape 3"/>
          <p:cNvSpPr>
            <a:spLocks noGrp="1" noRot="1" noMove="1" noResize="1" noEditPoints="1" noAdjustHandles="1" noChangeArrowheads="1" noChangeShapeType="1"/>
          </p:cNvSpPr>
          <p:nvPr/>
        </p:nvSpPr>
        <p:spPr>
          <a:xfrm>
            <a:off x="8931027" y="0"/>
            <a:ext cx="8328273" cy="9258300"/>
          </a:xfrm>
          <a:prstGeom prst="rect">
            <a:avLst/>
          </a:prstGeom>
          <a:solidFill>
            <a:srgbClr val="015186"/>
          </a:solidFill>
        </p:spPr>
        <p:txBody>
          <a:bodyPr/>
          <a:lstStyle/>
          <a:p>
            <a:endParaRPr lang="en-US">
              <a:latin typeface="Arial" panose="020B0604020202020204" pitchFamily="34" charset="0"/>
              <a:cs typeface="Arial" panose="020B0604020202020204" pitchFamily="34" charset="0"/>
            </a:endParaRPr>
          </a:p>
        </p:txBody>
      </p:sp>
      <p:sp>
        <p:nvSpPr>
          <p:cNvPr id="4" name="AutoShape 4"/>
          <p:cNvSpPr>
            <a:spLocks noGrp="1" noRot="1" noMove="1" noResize="1" noEditPoints="1" noAdjustHandles="1" noChangeArrowheads="1" noChangeShapeType="1"/>
          </p:cNvSpPr>
          <p:nvPr/>
        </p:nvSpPr>
        <p:spPr>
          <a:xfrm rot="-5400000">
            <a:off x="13039704" y="659876"/>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5" name="AutoShape 5"/>
          <p:cNvSpPr>
            <a:spLocks noGrp="1" noRot="1" noMove="1" noResize="1" noEditPoints="1" noAdjustHandles="1" noChangeArrowheads="1" noChangeShapeType="1"/>
          </p:cNvSpPr>
          <p:nvPr/>
        </p:nvSpPr>
        <p:spPr>
          <a:xfrm rot="-5400000">
            <a:off x="13039704" y="3167113"/>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6" name="AutoShape 6"/>
          <p:cNvSpPr>
            <a:spLocks noGrp="1" noRot="1" noMove="1" noResize="1" noEditPoints="1" noAdjustHandles="1" noChangeArrowheads="1" noChangeShapeType="1"/>
          </p:cNvSpPr>
          <p:nvPr/>
        </p:nvSpPr>
        <p:spPr>
          <a:xfrm rot="-5400000">
            <a:off x="13039704" y="1928724"/>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7" name="AutoShape 7"/>
          <p:cNvSpPr>
            <a:spLocks noGrp="1" noRot="1" noMove="1" noResize="1" noEditPoints="1" noAdjustHandles="1" noChangeArrowheads="1" noChangeShapeType="1"/>
          </p:cNvSpPr>
          <p:nvPr/>
        </p:nvSpPr>
        <p:spPr>
          <a:xfrm rot="-5400000">
            <a:off x="13039704" y="-578513"/>
            <a:ext cx="9525" cy="6000266"/>
          </a:xfrm>
          <a:prstGeom prst="rect">
            <a:avLst/>
          </a:pr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8" name="TextBox 8"/>
          <p:cNvSpPr txBox="1">
            <a:spLocks noGrp="1" noRot="1" noMove="1" noResize="1" noEditPoints="1" noAdjustHandles="1" noChangeArrowheads="1" noChangeShapeType="1"/>
          </p:cNvSpPr>
          <p:nvPr/>
        </p:nvSpPr>
        <p:spPr>
          <a:xfrm>
            <a:off x="1767434" y="5179485"/>
            <a:ext cx="5837665" cy="2664532"/>
          </a:xfrm>
          <a:prstGeom prst="rect">
            <a:avLst/>
          </a:prstGeom>
        </p:spPr>
        <p:txBody>
          <a:bodyPr lIns="0" tIns="0" rIns="0" bIns="0" rtlCol="0" anchor="t">
            <a:spAutoFit/>
          </a:bodyPr>
          <a:lstStyle/>
          <a:p>
            <a:pPr algn="ctr">
              <a:lnSpc>
                <a:spcPts val="5127"/>
              </a:lnSpc>
            </a:pPr>
            <a:r>
              <a:rPr lang="en-US" sz="3944" b="1" spc="394" dirty="0">
                <a:solidFill>
                  <a:srgbClr val="FFFFFF"/>
                </a:solidFill>
                <a:latin typeface="Arial" panose="020B0604020202020204" pitchFamily="34" charset="0"/>
                <a:ea typeface="Arial Bold"/>
                <a:cs typeface="Arial" panose="020B0604020202020204" pitchFamily="34" charset="0"/>
                <a:sym typeface="Arial Bold"/>
              </a:rPr>
              <a:t>We aim to provide the greatest value </a:t>
            </a:r>
          </a:p>
          <a:p>
            <a:pPr algn="ctr">
              <a:lnSpc>
                <a:spcPts val="5127"/>
              </a:lnSpc>
            </a:pPr>
            <a:r>
              <a:rPr lang="en-US" sz="3944" b="1" spc="394" dirty="0">
                <a:solidFill>
                  <a:srgbClr val="FFFFFF"/>
                </a:solidFill>
                <a:latin typeface="Arial" panose="020B0604020202020204" pitchFamily="34" charset="0"/>
                <a:ea typeface="Arial Bold"/>
                <a:cs typeface="Arial" panose="020B0604020202020204" pitchFamily="34" charset="0"/>
                <a:sym typeface="Arial Bold"/>
              </a:rPr>
              <a:t>through the best experience.</a:t>
            </a:r>
          </a:p>
        </p:txBody>
      </p:sp>
      <p:sp>
        <p:nvSpPr>
          <p:cNvPr id="9" name="Freeform 9"/>
          <p:cNvSpPr>
            <a:spLocks noGrp="1" noRot="1" noMove="1" noResize="1" noEditPoints="1" noAdjustHandles="1" noChangeArrowheads="1" noChangeShapeType="1"/>
          </p:cNvSpPr>
          <p:nvPr/>
        </p:nvSpPr>
        <p:spPr>
          <a:xfrm>
            <a:off x="1374916" y="4888128"/>
            <a:ext cx="1281780" cy="974153"/>
          </a:xfrm>
          <a:custGeom>
            <a:avLst/>
            <a:gdLst/>
            <a:ahLst/>
            <a:cxnLst/>
            <a:rect l="l" t="t" r="r" b="b"/>
            <a:pathLst>
              <a:path w="1281780" h="974153">
                <a:moveTo>
                  <a:pt x="0" y="0"/>
                </a:moveTo>
                <a:lnTo>
                  <a:pt x="1281780" y="0"/>
                </a:lnTo>
                <a:lnTo>
                  <a:pt x="1281780" y="974153"/>
                </a:lnTo>
                <a:lnTo>
                  <a:pt x="0" y="974153"/>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a:spLocks noGrp="1" noRot="1" noMove="1" noResize="1" noEditPoints="1" noAdjustHandles="1" noChangeArrowheads="1" noChangeShapeType="1"/>
          </p:cNvSpPr>
          <p:nvPr/>
        </p:nvSpPr>
        <p:spPr>
          <a:xfrm flipH="1">
            <a:off x="5825136" y="7163152"/>
            <a:ext cx="1200901" cy="912685"/>
          </a:xfrm>
          <a:custGeom>
            <a:avLst/>
            <a:gdLst/>
            <a:ahLst/>
            <a:cxnLst/>
            <a:rect l="l" t="t" r="r" b="b"/>
            <a:pathLst>
              <a:path w="1200901" h="912685">
                <a:moveTo>
                  <a:pt x="1200901" y="0"/>
                </a:moveTo>
                <a:lnTo>
                  <a:pt x="0" y="0"/>
                </a:lnTo>
                <a:lnTo>
                  <a:pt x="0" y="912685"/>
                </a:lnTo>
                <a:lnTo>
                  <a:pt x="1200901" y="912685"/>
                </a:lnTo>
                <a:lnTo>
                  <a:pt x="1200901"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a:spLocks noGrp="1" noRot="1" noMove="1" noResize="1" noEditPoints="1" noAdjustHandles="1" noChangeArrowheads="1" noChangeShapeType="1"/>
          </p:cNvSpPr>
          <p:nvPr/>
        </p:nvSpPr>
        <p:spPr>
          <a:xfrm>
            <a:off x="10044333" y="6573663"/>
            <a:ext cx="424800" cy="424800"/>
          </a:xfrm>
          <a:custGeom>
            <a:avLst/>
            <a:gdLst/>
            <a:ahLst/>
            <a:cxnLst/>
            <a:rect l="l" t="t" r="r" b="b"/>
            <a:pathLst>
              <a:path w="424800" h="424800">
                <a:moveTo>
                  <a:pt x="0" y="0"/>
                </a:moveTo>
                <a:lnTo>
                  <a:pt x="424800" y="0"/>
                </a:lnTo>
                <a:lnTo>
                  <a:pt x="424800" y="424800"/>
                </a:lnTo>
                <a:lnTo>
                  <a:pt x="0" y="42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a:spLocks noGrp="1" noRot="1" noMove="1" noResize="1" noEditPoints="1" noAdjustHandles="1" noChangeArrowheads="1" noChangeShapeType="1"/>
          </p:cNvSpPr>
          <p:nvPr/>
        </p:nvSpPr>
        <p:spPr>
          <a:xfrm>
            <a:off x="10065111" y="7260968"/>
            <a:ext cx="387861" cy="387861"/>
          </a:xfrm>
          <a:custGeom>
            <a:avLst/>
            <a:gdLst/>
            <a:ahLst/>
            <a:cxnLst/>
            <a:rect l="l" t="t" r="r" b="b"/>
            <a:pathLst>
              <a:path w="387861" h="387861">
                <a:moveTo>
                  <a:pt x="0" y="0"/>
                </a:moveTo>
                <a:lnTo>
                  <a:pt x="387861" y="0"/>
                </a:lnTo>
                <a:lnTo>
                  <a:pt x="387861" y="387861"/>
                </a:lnTo>
                <a:lnTo>
                  <a:pt x="0" y="3878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a:spLocks noGrp="1" noRot="1" noMove="1" noResize="1" noEditPoints="1" noAdjustHandles="1" noChangeArrowheads="1" noChangeShapeType="1"/>
          </p:cNvSpPr>
          <p:nvPr/>
        </p:nvSpPr>
        <p:spPr>
          <a:xfrm>
            <a:off x="10065111" y="7908227"/>
            <a:ext cx="402653" cy="402653"/>
          </a:xfrm>
          <a:custGeom>
            <a:avLst/>
            <a:gdLst/>
            <a:ahLst/>
            <a:cxnLst/>
            <a:rect l="l" t="t" r="r" b="b"/>
            <a:pathLst>
              <a:path w="402653" h="402653">
                <a:moveTo>
                  <a:pt x="0" y="0"/>
                </a:moveTo>
                <a:lnTo>
                  <a:pt x="402653" y="0"/>
                </a:lnTo>
                <a:lnTo>
                  <a:pt x="402653" y="402652"/>
                </a:lnTo>
                <a:lnTo>
                  <a:pt x="0" y="4026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a:spLocks noGrp="1" noRot="1" noMove="1" noResize="1" noEditPoints="1" noAdjustHandles="1" noChangeArrowheads="1" noChangeShapeType="1"/>
          </p:cNvSpPr>
          <p:nvPr/>
        </p:nvSpPr>
        <p:spPr>
          <a:xfrm>
            <a:off x="2015806" y="1951083"/>
            <a:ext cx="5010230" cy="2477787"/>
          </a:xfrm>
          <a:custGeom>
            <a:avLst/>
            <a:gdLst/>
            <a:ahLst/>
            <a:cxnLst/>
            <a:rect l="l" t="t" r="r" b="b"/>
            <a:pathLst>
              <a:path w="5010230" h="2477787">
                <a:moveTo>
                  <a:pt x="0" y="0"/>
                </a:moveTo>
                <a:lnTo>
                  <a:pt x="5010231" y="0"/>
                </a:lnTo>
                <a:lnTo>
                  <a:pt x="5010231" y="2477786"/>
                </a:lnTo>
                <a:lnTo>
                  <a:pt x="0" y="2477786"/>
                </a:lnTo>
                <a:lnTo>
                  <a:pt x="0" y="0"/>
                </a:lnTo>
                <a:close/>
              </a:path>
            </a:pathLst>
          </a:custGeom>
          <a:blipFill>
            <a:blip r:embed="rId11"/>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5"/>
          <p:cNvSpPr txBox="1">
            <a:spLocks noGrp="1" noRot="1" noMove="1" noResize="1" noEditPoints="1" noAdjustHandles="1" noChangeArrowheads="1" noChangeShapeType="1"/>
          </p:cNvSpPr>
          <p:nvPr/>
        </p:nvSpPr>
        <p:spPr>
          <a:xfrm>
            <a:off x="10044333" y="789399"/>
            <a:ext cx="6635256" cy="585930"/>
          </a:xfrm>
          <a:prstGeom prst="rect">
            <a:avLst/>
          </a:prstGeom>
        </p:spPr>
        <p:txBody>
          <a:bodyPr lIns="0" tIns="0" rIns="0" bIns="0" rtlCol="0" anchor="t">
            <a:spAutoFit/>
          </a:bodyPr>
          <a:lstStyle/>
          <a:p>
            <a:pPr marL="0" lvl="0" indent="0" algn="l">
              <a:lnSpc>
                <a:spcPts val="5040"/>
              </a:lnSpc>
              <a:spcBef>
                <a:spcPct val="0"/>
              </a:spcBef>
            </a:pPr>
            <a:r>
              <a:rPr lang="en-US" sz="3600" b="1">
                <a:solidFill>
                  <a:srgbClr val="FFFFFF"/>
                </a:solidFill>
                <a:latin typeface="Arial" panose="020B0604020202020204" pitchFamily="34" charset="0"/>
                <a:ea typeface="Arial Bold"/>
                <a:cs typeface="Arial" panose="020B0604020202020204" pitchFamily="34" charset="0"/>
                <a:sym typeface="Arial Bold"/>
              </a:rPr>
              <a:t>CONT</a:t>
            </a:r>
            <a:r>
              <a:rPr lang="en-US" sz="3600" b="1" u="none">
                <a:solidFill>
                  <a:srgbClr val="FFFFFF"/>
                </a:solidFill>
                <a:latin typeface="Arial" panose="020B0604020202020204" pitchFamily="34" charset="0"/>
                <a:ea typeface="Arial Bold"/>
                <a:cs typeface="Arial" panose="020B0604020202020204" pitchFamily="34" charset="0"/>
                <a:sym typeface="Arial Bold"/>
              </a:rPr>
              <a:t>ACT INFORMATION</a:t>
            </a:r>
          </a:p>
        </p:txBody>
      </p:sp>
      <p:sp>
        <p:nvSpPr>
          <p:cNvPr id="16" name="TextBox 16"/>
          <p:cNvSpPr txBox="1">
            <a:spLocks/>
          </p:cNvSpPr>
          <p:nvPr/>
        </p:nvSpPr>
        <p:spPr>
          <a:xfrm>
            <a:off x="12749514" y="2693851"/>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dirty="0">
                <a:solidFill>
                  <a:srgbClr val="FFFFFF"/>
                </a:solidFill>
                <a:latin typeface="Arial" panose="020B0604020202020204" pitchFamily="34" charset="0"/>
                <a:ea typeface="Nunito"/>
                <a:cs typeface="Arial" panose="020B0604020202020204" pitchFamily="34" charset="0"/>
                <a:sym typeface="Nunito"/>
              </a:rPr>
              <a:t>1-770-495-9077</a:t>
            </a:r>
          </a:p>
        </p:txBody>
      </p:sp>
      <p:sp>
        <p:nvSpPr>
          <p:cNvPr id="17" name="TextBox 17"/>
          <p:cNvSpPr txBox="1">
            <a:spLocks noGrp="1" noRot="1" noMove="1" noResize="1" noEditPoints="1" noAdjustHandles="1" noChangeArrowheads="1" noChangeShapeType="1"/>
          </p:cNvSpPr>
          <p:nvPr/>
        </p:nvSpPr>
        <p:spPr>
          <a:xfrm>
            <a:off x="10044333" y="2699502"/>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Phone Number</a:t>
            </a:r>
          </a:p>
        </p:txBody>
      </p:sp>
      <p:sp>
        <p:nvSpPr>
          <p:cNvPr id="18" name="TextBox 18"/>
          <p:cNvSpPr txBox="1">
            <a:spLocks/>
          </p:cNvSpPr>
          <p:nvPr/>
        </p:nvSpPr>
        <p:spPr>
          <a:xfrm>
            <a:off x="12749514" y="3962698"/>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dirty="0" err="1">
                <a:solidFill>
                  <a:srgbClr val="FFFFFF"/>
                </a:solidFill>
                <a:latin typeface="Arial" panose="020B0604020202020204" pitchFamily="34" charset="0"/>
                <a:ea typeface="Nunito"/>
                <a:cs typeface="Arial" panose="020B0604020202020204" pitchFamily="34" charset="0"/>
                <a:sym typeface="Nunito"/>
              </a:rPr>
              <a:t>info@ckhgroup.com</a:t>
            </a:r>
            <a:endParaRPr lang="en-US" sz="2599" spc="-38" dirty="0">
              <a:solidFill>
                <a:srgbClr val="FFFFFF"/>
              </a:solidFill>
              <a:latin typeface="Arial" panose="020B0604020202020204" pitchFamily="34" charset="0"/>
              <a:ea typeface="Nunito"/>
              <a:cs typeface="Arial" panose="020B0604020202020204" pitchFamily="34" charset="0"/>
              <a:sym typeface="Nunito"/>
            </a:endParaRPr>
          </a:p>
        </p:txBody>
      </p:sp>
      <p:sp>
        <p:nvSpPr>
          <p:cNvPr id="19" name="TextBox 19"/>
          <p:cNvSpPr txBox="1">
            <a:spLocks noGrp="1" noRot="1" noMove="1" noResize="1" noEditPoints="1" noAdjustHandles="1" noChangeArrowheads="1" noChangeShapeType="1"/>
          </p:cNvSpPr>
          <p:nvPr/>
        </p:nvSpPr>
        <p:spPr>
          <a:xfrm>
            <a:off x="10044333" y="3937891"/>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Email Address</a:t>
            </a:r>
          </a:p>
        </p:txBody>
      </p:sp>
      <p:sp>
        <p:nvSpPr>
          <p:cNvPr id="20" name="TextBox 20"/>
          <p:cNvSpPr txBox="1">
            <a:spLocks noGrp="1" noRot="1" noMove="1" noResize="1" noEditPoints="1" noAdjustHandles="1" noChangeArrowheads="1" noChangeShapeType="1"/>
          </p:cNvSpPr>
          <p:nvPr/>
        </p:nvSpPr>
        <p:spPr>
          <a:xfrm>
            <a:off x="12749514" y="5201087"/>
            <a:ext cx="3295085" cy="541528"/>
          </a:xfrm>
          <a:prstGeom prst="rect">
            <a:avLst/>
          </a:prstGeom>
        </p:spPr>
        <p:txBody>
          <a:bodyPr lIns="0" tIns="0" rIns="0" bIns="0" rtlCol="0" anchor="t">
            <a:spAutoFit/>
          </a:bodyPr>
          <a:lstStyle/>
          <a:p>
            <a:pPr marL="0" lvl="0" indent="0" algn="l">
              <a:lnSpc>
                <a:spcPts val="4705"/>
              </a:lnSpc>
              <a:spcBef>
                <a:spcPct val="0"/>
              </a:spcBef>
            </a:pPr>
            <a:r>
              <a:rPr lang="en-US" sz="2599" spc="-38">
                <a:solidFill>
                  <a:srgbClr val="FFFFFF"/>
                </a:solidFill>
                <a:latin typeface="Arial" panose="020B0604020202020204" pitchFamily="34" charset="0"/>
                <a:ea typeface="Nunito"/>
                <a:cs typeface="Arial" panose="020B0604020202020204" pitchFamily="34" charset="0"/>
                <a:sym typeface="Nunito"/>
              </a:rPr>
              <a:t>www.ckhgroup.com</a:t>
            </a:r>
          </a:p>
        </p:txBody>
      </p:sp>
      <p:sp>
        <p:nvSpPr>
          <p:cNvPr id="21" name="TextBox 21"/>
          <p:cNvSpPr txBox="1">
            <a:spLocks noGrp="1" noRot="1" noMove="1" noResize="1" noEditPoints="1" noAdjustHandles="1" noChangeArrowheads="1" noChangeShapeType="1"/>
          </p:cNvSpPr>
          <p:nvPr/>
        </p:nvSpPr>
        <p:spPr>
          <a:xfrm>
            <a:off x="10044333" y="5206739"/>
            <a:ext cx="2246608" cy="505779"/>
          </a:xfrm>
          <a:prstGeom prst="rect">
            <a:avLst/>
          </a:prstGeom>
        </p:spPr>
        <p:txBody>
          <a:bodyPr lIns="0" tIns="0" rIns="0" bIns="0" rtlCol="0" anchor="t">
            <a:spAutoFit/>
          </a:bodyPr>
          <a:lstStyle/>
          <a:p>
            <a:pPr marL="0" lvl="0" indent="0" algn="l">
              <a:lnSpc>
                <a:spcPts val="4524"/>
              </a:lnSpc>
              <a:spcBef>
                <a:spcPct val="0"/>
              </a:spcBef>
            </a:pPr>
            <a:r>
              <a:rPr lang="en-US" sz="2499" spc="-37">
                <a:solidFill>
                  <a:srgbClr val="FFFFFF"/>
                </a:solidFill>
                <a:latin typeface="Arial" panose="020B0604020202020204" pitchFamily="34" charset="0"/>
                <a:ea typeface="Nunito Bold"/>
                <a:cs typeface="Arial" panose="020B0604020202020204" pitchFamily="34" charset="0"/>
                <a:sym typeface="Nunito Bold"/>
              </a:rPr>
              <a:t>Website</a:t>
            </a:r>
          </a:p>
        </p:txBody>
      </p:sp>
      <p:sp>
        <p:nvSpPr>
          <p:cNvPr id="22" name="TextBox 22"/>
          <p:cNvSpPr txBox="1">
            <a:spLocks noGrp="1" noRot="1" noMove="1" noResize="1" noEditPoints="1" noAdjustHandles="1" noChangeArrowheads="1" noChangeShapeType="1"/>
          </p:cNvSpPr>
          <p:nvPr/>
        </p:nvSpPr>
        <p:spPr>
          <a:xfrm>
            <a:off x="10683830" y="6624456"/>
            <a:ext cx="1712715"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ckh_group</a:t>
            </a:r>
          </a:p>
        </p:txBody>
      </p:sp>
      <p:sp>
        <p:nvSpPr>
          <p:cNvPr id="23" name="TextBox 23"/>
          <p:cNvSpPr txBox="1">
            <a:spLocks noGrp="1" noRot="1" noMove="1" noResize="1" noEditPoints="1" noAdjustHandles="1" noChangeArrowheads="1" noChangeShapeType="1"/>
          </p:cNvSpPr>
          <p:nvPr/>
        </p:nvSpPr>
        <p:spPr>
          <a:xfrm>
            <a:off x="10683830" y="7222868"/>
            <a:ext cx="2473767"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 Group</a:t>
            </a:r>
          </a:p>
        </p:txBody>
      </p:sp>
      <p:sp>
        <p:nvSpPr>
          <p:cNvPr id="24" name="TextBox 24"/>
          <p:cNvSpPr txBox="1">
            <a:spLocks noGrp="1" noRot="1" noMove="1" noResize="1" noEditPoints="1" noAdjustHandles="1" noChangeArrowheads="1" noChangeShapeType="1"/>
          </p:cNvSpPr>
          <p:nvPr/>
        </p:nvSpPr>
        <p:spPr>
          <a:xfrm>
            <a:off x="10683830" y="7870127"/>
            <a:ext cx="2128118" cy="396626"/>
          </a:xfrm>
          <a:prstGeom prst="rect">
            <a:avLst/>
          </a:prstGeom>
        </p:spPr>
        <p:txBody>
          <a:bodyPr lIns="0" tIns="0" rIns="0" bIns="0" rtlCol="0" anchor="t">
            <a:spAutoFit/>
          </a:bodyPr>
          <a:lstStyle/>
          <a:p>
            <a:pPr algn="l">
              <a:lnSpc>
                <a:spcPts val="3338"/>
              </a:lnSpc>
            </a:pPr>
            <a:r>
              <a:rPr lang="en-US" sz="2384">
                <a:solidFill>
                  <a:srgbClr val="FFFFFF"/>
                </a:solidFill>
                <a:latin typeface="Arial" panose="020B0604020202020204" pitchFamily="34" charset="0"/>
                <a:ea typeface="Nunito"/>
                <a:cs typeface="Arial" panose="020B0604020202020204" pitchFamily="34" charset="0"/>
                <a:sym typeface="Nunito"/>
              </a:rPr>
              <a:t>CKH Group</a:t>
            </a:r>
          </a:p>
        </p:txBody>
      </p:sp>
      <p:sp>
        <p:nvSpPr>
          <p:cNvPr id="25" name="Freeform 25"/>
          <p:cNvSpPr>
            <a:spLocks noGrp="1" noRot="1" noMove="1" noResize="1" noEditPoints="1" noAdjustHandles="1" noChangeArrowheads="1" noChangeShapeType="1"/>
          </p:cNvSpPr>
          <p:nvPr/>
        </p:nvSpPr>
        <p:spPr>
          <a:xfrm>
            <a:off x="14374558" y="6596712"/>
            <a:ext cx="1670041" cy="1670041"/>
          </a:xfrm>
          <a:custGeom>
            <a:avLst/>
            <a:gdLst/>
            <a:ahLst/>
            <a:cxnLst/>
            <a:rect l="l" t="t" r="r" b="b"/>
            <a:pathLst>
              <a:path w="1670041" h="1670041">
                <a:moveTo>
                  <a:pt x="0" y="0"/>
                </a:moveTo>
                <a:lnTo>
                  <a:pt x="1670041" y="0"/>
                </a:lnTo>
                <a:lnTo>
                  <a:pt x="1670041" y="1670041"/>
                </a:lnTo>
                <a:lnTo>
                  <a:pt x="0" y="1670041"/>
                </a:lnTo>
                <a:lnTo>
                  <a:pt x="0" y="0"/>
                </a:lnTo>
                <a:close/>
              </a:path>
            </a:pathLst>
          </a:custGeom>
          <a:blipFill>
            <a:blip r:embed="rId12"/>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1"/>
            <a:ext cx="5499062" cy="10287001"/>
          </a:xfrm>
          <a:custGeom>
            <a:avLst/>
            <a:gdLst/>
            <a:ahLst/>
            <a:cxnLst/>
            <a:rect l="l" t="t" r="r" b="b"/>
            <a:pathLst>
              <a:path w="5860040" h="11232476">
                <a:moveTo>
                  <a:pt x="0" y="0"/>
                </a:moveTo>
                <a:lnTo>
                  <a:pt x="5860039" y="0"/>
                </a:lnTo>
                <a:lnTo>
                  <a:pt x="5860039" y="11232476"/>
                </a:lnTo>
                <a:lnTo>
                  <a:pt x="0" y="11232476"/>
                </a:lnTo>
                <a:lnTo>
                  <a:pt x="0" y="0"/>
                </a:lnTo>
                <a:close/>
              </a:path>
            </a:pathLst>
          </a:custGeom>
          <a:blipFill>
            <a:blip r:embed="rId2"/>
            <a:stretch>
              <a:fillRect l="-155886" t="-4499" r="-50410" b="-4692"/>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247555" y="1304413"/>
            <a:ext cx="4251507" cy="4251507"/>
          </a:xfrm>
          <a:custGeom>
            <a:avLst/>
            <a:gdLst/>
            <a:ahLst/>
            <a:cxnLst/>
            <a:rect l="l" t="t" r="r" b="b"/>
            <a:pathLst>
              <a:path w="4251507" h="4251507">
                <a:moveTo>
                  <a:pt x="0" y="0"/>
                </a:moveTo>
                <a:lnTo>
                  <a:pt x="4251506" y="0"/>
                </a:lnTo>
                <a:lnTo>
                  <a:pt x="4251506" y="4251507"/>
                </a:lnTo>
                <a:lnTo>
                  <a:pt x="0" y="4251507"/>
                </a:lnTo>
                <a:lnTo>
                  <a:pt x="0" y="0"/>
                </a:lnTo>
                <a:close/>
              </a:path>
            </a:pathLst>
          </a:custGeom>
          <a:blipFill>
            <a:blip r:embed="rId3">
              <a:alphaModFix amt="8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rot="-10800000">
            <a:off x="0" y="5727879"/>
            <a:ext cx="4559121" cy="4559121"/>
          </a:xfrm>
          <a:custGeom>
            <a:avLst/>
            <a:gdLst/>
            <a:ahLst/>
            <a:cxnLst/>
            <a:rect l="l" t="t" r="r" b="b"/>
            <a:pathLst>
              <a:path w="4559121" h="4559121">
                <a:moveTo>
                  <a:pt x="0" y="0"/>
                </a:moveTo>
                <a:lnTo>
                  <a:pt x="4559121" y="0"/>
                </a:lnTo>
                <a:lnTo>
                  <a:pt x="4559121" y="4559121"/>
                </a:lnTo>
                <a:lnTo>
                  <a:pt x="0" y="4559121"/>
                </a:lnTo>
                <a:lnTo>
                  <a:pt x="0" y="0"/>
                </a:lnTo>
                <a:close/>
              </a:path>
            </a:pathLst>
          </a:custGeom>
          <a:blipFill>
            <a:blip r:embed="rId5">
              <a:alphaModFix amt="8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7264325" y="2871994"/>
            <a:ext cx="9805819" cy="752475"/>
          </a:xfrm>
          <a:prstGeom prst="rect">
            <a:avLst/>
          </a:prstGeom>
        </p:spPr>
        <p:txBody>
          <a:bodyPr lIns="0" tIns="0" rIns="0" bIns="0" rtlCol="0" anchor="t">
            <a:spAutoFit/>
          </a:bodyPr>
          <a:lstStyle/>
          <a:p>
            <a:pPr algn="l">
              <a:lnSpc>
                <a:spcPts val="5279"/>
              </a:lnSpc>
            </a:pPr>
            <a:r>
              <a:rPr lang="en-US" sz="4399" dirty="0">
                <a:solidFill>
                  <a:srgbClr val="4AA0CF"/>
                </a:solidFill>
                <a:latin typeface="Arial"/>
                <a:ea typeface="Arial"/>
                <a:cs typeface="Arial"/>
                <a:sym typeface="Arial"/>
              </a:rPr>
              <a:t>PRESENTATION OUTLINE</a:t>
            </a:r>
          </a:p>
        </p:txBody>
      </p:sp>
      <p:sp>
        <p:nvSpPr>
          <p:cNvPr id="6" name="TextBox 6"/>
          <p:cNvSpPr txBox="1"/>
          <p:nvPr/>
        </p:nvSpPr>
        <p:spPr>
          <a:xfrm>
            <a:off x="7264325" y="3624469"/>
            <a:ext cx="9019184" cy="7305461"/>
          </a:xfrm>
          <a:prstGeom prst="rect">
            <a:avLst/>
          </a:prstGeom>
        </p:spPr>
        <p:txBody>
          <a:bodyPr wrap="square" lIns="0" tIns="0" rIns="0" bIns="0" rtlCol="0" anchor="t">
            <a:spAutoFit/>
          </a:bodyPr>
          <a:lstStyle/>
          <a:p>
            <a:pPr algn="l">
              <a:lnSpc>
                <a:spcPts val="4834"/>
              </a:lnSpc>
            </a:pPr>
            <a:r>
              <a:rPr lang="en-US" sz="3040" spc="91" dirty="0">
                <a:solidFill>
                  <a:srgbClr val="000000"/>
                </a:solidFill>
                <a:latin typeface="Arial"/>
                <a:ea typeface="Arial"/>
                <a:cs typeface="Arial"/>
                <a:sym typeface="Arial"/>
              </a:rPr>
              <a:t>Meet the Team</a:t>
            </a:r>
          </a:p>
          <a:p>
            <a:pPr algn="l">
              <a:lnSpc>
                <a:spcPts val="4834"/>
              </a:lnSpc>
            </a:pPr>
            <a:r>
              <a:rPr lang="en-US" sz="3040" spc="91" dirty="0">
                <a:solidFill>
                  <a:srgbClr val="000000"/>
                </a:solidFill>
                <a:latin typeface="Arial"/>
                <a:ea typeface="Arial"/>
                <a:cs typeface="Arial"/>
                <a:sym typeface="Arial"/>
              </a:rPr>
              <a:t>Our Purpose</a:t>
            </a:r>
          </a:p>
          <a:p>
            <a:pPr algn="l">
              <a:lnSpc>
                <a:spcPts val="4834"/>
              </a:lnSpc>
            </a:pPr>
            <a:r>
              <a:rPr lang="en-US" sz="3040" spc="91" dirty="0">
                <a:solidFill>
                  <a:srgbClr val="000000"/>
                </a:solidFill>
                <a:latin typeface="Arial"/>
                <a:ea typeface="Arial"/>
                <a:cs typeface="Arial"/>
                <a:sym typeface="Arial"/>
              </a:rPr>
              <a:t>About CKH Group</a:t>
            </a:r>
          </a:p>
          <a:p>
            <a:pPr algn="l">
              <a:lnSpc>
                <a:spcPts val="4834"/>
              </a:lnSpc>
            </a:pPr>
            <a:r>
              <a:rPr lang="en-US" sz="3040" spc="91" dirty="0">
                <a:solidFill>
                  <a:srgbClr val="000000"/>
                </a:solidFill>
                <a:latin typeface="Arial"/>
                <a:ea typeface="Arial"/>
                <a:cs typeface="Arial"/>
                <a:sym typeface="Arial"/>
              </a:rPr>
              <a:t>CKH Group Service Solutions</a:t>
            </a:r>
          </a:p>
          <a:p>
            <a:pPr algn="l">
              <a:lnSpc>
                <a:spcPts val="4834"/>
              </a:lnSpc>
            </a:pPr>
            <a:r>
              <a:rPr lang="en-US" sz="3040" spc="91" dirty="0">
                <a:solidFill>
                  <a:srgbClr val="000000"/>
                </a:solidFill>
                <a:latin typeface="Arial"/>
                <a:ea typeface="Arial"/>
                <a:cs typeface="Arial"/>
                <a:sym typeface="Arial"/>
              </a:rPr>
              <a:t>Why CKH Group</a:t>
            </a:r>
          </a:p>
          <a:p>
            <a:pPr algn="l">
              <a:lnSpc>
                <a:spcPts val="4834"/>
              </a:lnSpc>
            </a:pPr>
            <a:r>
              <a:rPr lang="en-US" sz="3040" spc="91" dirty="0">
                <a:solidFill>
                  <a:srgbClr val="000000"/>
                </a:solidFill>
                <a:latin typeface="Arial"/>
                <a:ea typeface="Arial"/>
                <a:cs typeface="Arial"/>
                <a:sym typeface="Arial"/>
              </a:rPr>
              <a:t>Our Core Values</a:t>
            </a:r>
          </a:p>
          <a:p>
            <a:pPr algn="l">
              <a:lnSpc>
                <a:spcPts val="4834"/>
              </a:lnSpc>
            </a:pPr>
            <a:r>
              <a:rPr lang="en-US" sz="3040" spc="91" dirty="0">
                <a:solidFill>
                  <a:srgbClr val="000000"/>
                </a:solidFill>
                <a:latin typeface="Arial"/>
                <a:ea typeface="Arial"/>
                <a:cs typeface="Arial"/>
                <a:sym typeface="Arial"/>
              </a:rPr>
              <a:t>Testimonials</a:t>
            </a:r>
          </a:p>
          <a:p>
            <a:pPr algn="l">
              <a:lnSpc>
                <a:spcPts val="4834"/>
              </a:lnSpc>
            </a:pPr>
            <a:r>
              <a:rPr lang="en-US" sz="3040" spc="91">
                <a:solidFill>
                  <a:srgbClr val="000000"/>
                </a:solidFill>
                <a:latin typeface="Arial"/>
                <a:ea typeface="Arial"/>
                <a:cs typeface="Arial"/>
                <a:sym typeface="Arial"/>
              </a:rPr>
              <a:t>Contact</a:t>
            </a:r>
            <a:endParaRPr lang="en-US" sz="3040" spc="91" dirty="0">
              <a:solidFill>
                <a:srgbClr val="000000"/>
              </a:solidFill>
              <a:latin typeface="Arial"/>
              <a:ea typeface="Arial"/>
              <a:cs typeface="Arial"/>
              <a:sym typeface="Arial"/>
            </a:endParaRPr>
          </a:p>
          <a:p>
            <a:pPr algn="l">
              <a:lnSpc>
                <a:spcPts val="4834"/>
              </a:lnSpc>
            </a:pPr>
            <a:endParaRPr lang="en-US" sz="3040" spc="91" dirty="0">
              <a:solidFill>
                <a:srgbClr val="000000"/>
              </a:solidFill>
              <a:latin typeface="Arial"/>
              <a:ea typeface="Arial"/>
              <a:cs typeface="Arial"/>
              <a:sym typeface="Arial"/>
            </a:endParaRPr>
          </a:p>
          <a:p>
            <a:pPr algn="l">
              <a:lnSpc>
                <a:spcPts val="4834"/>
              </a:lnSpc>
            </a:pPr>
            <a:endParaRPr lang="en-US" sz="3040" spc="91" dirty="0">
              <a:solidFill>
                <a:srgbClr val="000000"/>
              </a:solidFill>
              <a:latin typeface="Arial"/>
              <a:ea typeface="Arial"/>
              <a:cs typeface="Arial"/>
              <a:sym typeface="Arial"/>
            </a:endParaRPr>
          </a:p>
          <a:p>
            <a:pPr algn="l">
              <a:lnSpc>
                <a:spcPts val="3952"/>
              </a:lnSpc>
            </a:pPr>
            <a:endParaRPr lang="en-US" sz="3040" spc="91" dirty="0">
              <a:solidFill>
                <a:srgbClr val="000000"/>
              </a:solidFill>
              <a:latin typeface="Arial"/>
              <a:ea typeface="Arial"/>
              <a:cs typeface="Arial"/>
              <a:sym typeface="Arial"/>
            </a:endParaRPr>
          </a:p>
          <a:p>
            <a:pPr algn="l">
              <a:lnSpc>
                <a:spcPts val="5746"/>
              </a:lnSpc>
            </a:pPr>
            <a:endParaRPr lang="en-US" sz="3040" spc="91" dirty="0">
              <a:solidFill>
                <a:srgbClr val="000000"/>
              </a:solidFill>
              <a:latin typeface="Arial"/>
              <a:ea typeface="Arial"/>
              <a:cs typeface="Arial"/>
              <a:sym typeface="Arial"/>
            </a:endParaRPr>
          </a:p>
        </p:txBody>
      </p:sp>
      <p:sp>
        <p:nvSpPr>
          <p:cNvPr id="7" name="Freeform 7"/>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7"/>
            <a:stretch>
              <a:fillRect/>
            </a:stretch>
          </a:blipFill>
        </p:spPr>
        <p:txBody>
          <a:bodyPr/>
          <a:lstStyle/>
          <a:p>
            <a:endParaRPr lang="en-US"/>
          </a:p>
        </p:txBody>
      </p:sp>
      <p:grpSp>
        <p:nvGrpSpPr>
          <p:cNvPr id="8" name="Group 8"/>
          <p:cNvGrpSpPr>
            <a:grpSpLocks noGrp="1" noUngrp="1" noRot="1" noMove="1" noResize="1"/>
          </p:cNvGrpSpPr>
          <p:nvPr/>
        </p:nvGrpSpPr>
        <p:grpSpPr>
          <a:xfrm>
            <a:off x="0" y="0"/>
            <a:ext cx="18288000" cy="1475496"/>
            <a:chOff x="0" y="0"/>
            <a:chExt cx="6671512" cy="538265"/>
          </a:xfrm>
        </p:grpSpPr>
        <p:sp>
          <p:nvSpPr>
            <p:cNvPr id="9" name="Freeform 9"/>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10" name="Freeform 10"/>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8"/>
            <a:stretch>
              <a:fillRect t="-30" b="-30"/>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E7368-AC1A-109E-A64C-2A33A25A6C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8DCB46-EE89-4316-4596-DD036C54297C}"/>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85" name="Freeform 4">
            <a:extLst>
              <a:ext uri="{FF2B5EF4-FFF2-40B4-BE49-F238E27FC236}">
                <a16:creationId xmlns:a16="http://schemas.microsoft.com/office/drawing/2014/main" id="{59652CEF-90F3-B443-165C-A97FB7471F3E}"/>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6271921" h="3743831">
                <a:moveTo>
                  <a:pt x="0" y="0"/>
                </a:moveTo>
                <a:lnTo>
                  <a:pt x="6271921" y="0"/>
                </a:lnTo>
                <a:lnTo>
                  <a:pt x="6271921" y="3743831"/>
                </a:lnTo>
                <a:lnTo>
                  <a:pt x="0" y="3743831"/>
                </a:lnTo>
                <a:close/>
              </a:path>
            </a:pathLst>
          </a:custGeom>
          <a:solidFill>
            <a:srgbClr val="364653">
              <a:alpha val="70980"/>
            </a:srgbClr>
          </a:solidFill>
        </p:spPr>
        <p:txBody>
          <a:bodyPr/>
          <a:lstStyle/>
          <a:p>
            <a:endParaRPr lang="en-US"/>
          </a:p>
        </p:txBody>
      </p:sp>
      <p:grpSp>
        <p:nvGrpSpPr>
          <p:cNvPr id="5" name="Group 5">
            <a:extLst>
              <a:ext uri="{FF2B5EF4-FFF2-40B4-BE49-F238E27FC236}">
                <a16:creationId xmlns:a16="http://schemas.microsoft.com/office/drawing/2014/main" id="{28C3AC0F-22CF-A40E-0194-9766D54A99C3}"/>
              </a:ext>
            </a:extLst>
          </p:cNvPr>
          <p:cNvGrpSpPr>
            <a:grpSpLocks noGrp="1" noUngrp="1" noRot="1" noMove="1" noResize="1"/>
          </p:cNvGrpSpPr>
          <p:nvPr/>
        </p:nvGrpSpPr>
        <p:grpSpPr>
          <a:xfrm>
            <a:off x="0" y="0"/>
            <a:ext cx="18288000" cy="1475496"/>
            <a:chOff x="0" y="0"/>
            <a:chExt cx="6671512" cy="538265"/>
          </a:xfrm>
        </p:grpSpPr>
        <p:sp>
          <p:nvSpPr>
            <p:cNvPr id="6" name="Freeform 6">
              <a:extLst>
                <a:ext uri="{FF2B5EF4-FFF2-40B4-BE49-F238E27FC236}">
                  <a16:creationId xmlns:a16="http://schemas.microsoft.com/office/drawing/2014/main" id="{CC2A3E56-9642-1346-70B4-56173309DB15}"/>
                </a:ext>
              </a:extLst>
            </p:cNvPr>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7" name="Freeform 7">
            <a:extLst>
              <a:ext uri="{FF2B5EF4-FFF2-40B4-BE49-F238E27FC236}">
                <a16:creationId xmlns:a16="http://schemas.microsoft.com/office/drawing/2014/main" id="{ECD2D12E-5E6C-BCF0-A9DB-ECC2D9E21D87}"/>
              </a:ext>
            </a:extLst>
          </p:cNvPr>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4"/>
            <a:stretch>
              <a:fillRect t="-30" b="-30"/>
            </a:stretch>
          </a:blipFill>
        </p:spPr>
        <p:txBody>
          <a:bodyPr/>
          <a:lstStyle/>
          <a:p>
            <a:endParaRPr lang="en-US"/>
          </a:p>
        </p:txBody>
      </p:sp>
      <p:sp>
        <p:nvSpPr>
          <p:cNvPr id="3" name="TextBox 16">
            <a:extLst>
              <a:ext uri="{FF2B5EF4-FFF2-40B4-BE49-F238E27FC236}">
                <a16:creationId xmlns:a16="http://schemas.microsoft.com/office/drawing/2014/main" id="{D8B47826-5E76-9207-BC80-365223F5287E}"/>
              </a:ext>
            </a:extLst>
          </p:cNvPr>
          <p:cNvSpPr txBox="1">
            <a:spLocks/>
          </p:cNvSpPr>
          <p:nvPr/>
        </p:nvSpPr>
        <p:spPr>
          <a:xfrm>
            <a:off x="277424" y="322971"/>
            <a:ext cx="17039026" cy="1104148"/>
          </a:xfrm>
          <a:prstGeom prst="rect">
            <a:avLst/>
          </a:prstGeom>
        </p:spPr>
        <p:txBody>
          <a:bodyPr lIns="0" tIns="0" rIns="0" bIns="0" rtlCol="0" anchor="t">
            <a:spAutoFit/>
          </a:bodyPr>
          <a:lstStyle/>
          <a:p>
            <a:pPr algn="l">
              <a:lnSpc>
                <a:spcPts val="8640"/>
              </a:lnSpc>
            </a:pPr>
            <a:r>
              <a:rPr lang="en-US" sz="7200">
                <a:solidFill>
                  <a:srgbClr val="015186"/>
                </a:solidFill>
                <a:latin typeface="Arial Bold"/>
                <a:ea typeface="Arial Bold"/>
                <a:cs typeface="Arial Bold"/>
                <a:sym typeface="Arial Bold"/>
              </a:rPr>
              <a:t>EXECUTIVE TEAM</a:t>
            </a:r>
            <a:endParaRPr lang="en-US" sz="7200" dirty="0">
              <a:solidFill>
                <a:srgbClr val="015186"/>
              </a:solidFill>
              <a:latin typeface="Arial Bold"/>
              <a:ea typeface="Arial Bold"/>
              <a:cs typeface="Arial Bold"/>
              <a:sym typeface="Arial Bold"/>
            </a:endParaRPr>
          </a:p>
        </p:txBody>
      </p:sp>
      <p:grpSp>
        <p:nvGrpSpPr>
          <p:cNvPr id="4" name="Group 3">
            <a:extLst>
              <a:ext uri="{FF2B5EF4-FFF2-40B4-BE49-F238E27FC236}">
                <a16:creationId xmlns:a16="http://schemas.microsoft.com/office/drawing/2014/main" id="{D75F07FC-C2BF-E399-DB36-ECB4DC88CBFD}"/>
              </a:ext>
            </a:extLst>
          </p:cNvPr>
          <p:cNvGrpSpPr/>
          <p:nvPr/>
        </p:nvGrpSpPr>
        <p:grpSpPr>
          <a:xfrm>
            <a:off x="9326665" y="6134581"/>
            <a:ext cx="5472401" cy="2510566"/>
            <a:chOff x="469324" y="7263355"/>
            <a:chExt cx="5472401" cy="2510566"/>
          </a:xfrm>
        </p:grpSpPr>
        <p:sp>
          <p:nvSpPr>
            <p:cNvPr id="8" name="Freeform 33">
              <a:extLst>
                <a:ext uri="{FF2B5EF4-FFF2-40B4-BE49-F238E27FC236}">
                  <a16:creationId xmlns:a16="http://schemas.microsoft.com/office/drawing/2014/main" id="{79E365E5-53B8-A8AF-03D4-44A5CA0B94C8}"/>
                </a:ext>
              </a:extLst>
            </p:cNvPr>
            <p:cNvSpPr/>
            <p:nvPr/>
          </p:nvSpPr>
          <p:spPr>
            <a:xfrm>
              <a:off x="1947204" y="7285455"/>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9" name="TextBox 34">
              <a:extLst>
                <a:ext uri="{FF2B5EF4-FFF2-40B4-BE49-F238E27FC236}">
                  <a16:creationId xmlns:a16="http://schemas.microsoft.com/office/drawing/2014/main" id="{4F01A88D-3EEB-18DD-EBCB-CDA258A14C4B}"/>
                </a:ext>
              </a:extLst>
            </p:cNvPr>
            <p:cNvSpPr txBox="1"/>
            <p:nvPr/>
          </p:nvSpPr>
          <p:spPr>
            <a:xfrm>
              <a:off x="1947204" y="7263355"/>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10" name="TextBox 37">
              <a:extLst>
                <a:ext uri="{FF2B5EF4-FFF2-40B4-BE49-F238E27FC236}">
                  <a16:creationId xmlns:a16="http://schemas.microsoft.com/office/drawing/2014/main" id="{D735819A-7BDD-8B2A-F3F4-DED7A9927C03}"/>
                </a:ext>
              </a:extLst>
            </p:cNvPr>
            <p:cNvSpPr txBox="1"/>
            <p:nvPr/>
          </p:nvSpPr>
          <p:spPr>
            <a:xfrm>
              <a:off x="2682997" y="7390477"/>
              <a:ext cx="2987542" cy="539571"/>
            </a:xfrm>
            <a:prstGeom prst="rect">
              <a:avLst/>
            </a:prstGeom>
          </p:spPr>
          <p:txBody>
            <a:bodyPr wrap="square" lIns="0" tIns="0" rIns="0" bIns="0" rtlCol="0" anchor="t">
              <a:spAutoFit/>
            </a:bodyPr>
            <a:lstStyle/>
            <a:p>
              <a:pPr algn="l">
                <a:lnSpc>
                  <a:spcPts val="4663"/>
                </a:lnSpc>
              </a:pPr>
              <a:r>
                <a:rPr lang="en-US" sz="3000" b="1" dirty="0">
                  <a:solidFill>
                    <a:srgbClr val="FFFFFF"/>
                  </a:solidFill>
                  <a:latin typeface="Arial" panose="020B0604020202020204" pitchFamily="34" charset="0"/>
                  <a:ea typeface="Montserrat Classic Bold"/>
                  <a:cs typeface="Arial" panose="020B0604020202020204" pitchFamily="34" charset="0"/>
                  <a:sym typeface="Montserrat Classic Bold"/>
                </a:rPr>
                <a:t>Eon van </a:t>
              </a:r>
              <a:r>
                <a:rPr lang="en-US" sz="3000" b="1" dirty="0" err="1">
                  <a:solidFill>
                    <a:srgbClr val="FFFFFF"/>
                  </a:solidFill>
                  <a:latin typeface="Arial" panose="020B0604020202020204" pitchFamily="34" charset="0"/>
                  <a:ea typeface="Montserrat Classic Bold"/>
                  <a:cs typeface="Arial" panose="020B0604020202020204" pitchFamily="34" charset="0"/>
                  <a:sym typeface="Montserrat Classic Bold"/>
                </a:rPr>
                <a:t>Wyk</a:t>
              </a:r>
              <a:endParaRPr lang="en-US" sz="30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11" name="Picture 48">
              <a:extLst>
                <a:ext uri="{FF2B5EF4-FFF2-40B4-BE49-F238E27FC236}">
                  <a16:creationId xmlns:a16="http://schemas.microsoft.com/office/drawing/2014/main" id="{AB4700D0-5569-C0FC-3B31-3764A77B0DE9}"/>
                </a:ext>
              </a:extLst>
            </p:cNvPr>
            <p:cNvPicPr>
              <a:picLocks noChangeAspect="1"/>
            </p:cNvPicPr>
            <p:nvPr/>
          </p:nvPicPr>
          <p:blipFill>
            <a:blip r:embed="rId5"/>
            <a:srcRect l="22954" r="22954"/>
            <a:stretch>
              <a:fillRect/>
            </a:stretch>
          </p:blipFill>
          <p:spPr>
            <a:xfrm>
              <a:off x="469324" y="7284506"/>
              <a:ext cx="1896549" cy="2489415"/>
            </a:xfrm>
            <a:prstGeom prst="rect">
              <a:avLst/>
            </a:prstGeom>
          </p:spPr>
        </p:pic>
        <p:sp>
          <p:nvSpPr>
            <p:cNvPr id="12" name="Freeform 39">
              <a:extLst>
                <a:ext uri="{FF2B5EF4-FFF2-40B4-BE49-F238E27FC236}">
                  <a16:creationId xmlns:a16="http://schemas.microsoft.com/office/drawing/2014/main" id="{E55869D4-D6B6-04CF-BECC-DCC5093F7484}"/>
                </a:ext>
              </a:extLst>
            </p:cNvPr>
            <p:cNvSpPr/>
            <p:nvPr/>
          </p:nvSpPr>
          <p:spPr>
            <a:xfrm>
              <a:off x="2062189" y="8007443"/>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13" name="TextBox 41">
              <a:extLst>
                <a:ext uri="{FF2B5EF4-FFF2-40B4-BE49-F238E27FC236}">
                  <a16:creationId xmlns:a16="http://schemas.microsoft.com/office/drawing/2014/main" id="{D51F225D-8214-F906-8966-3057E73C2FB5}"/>
                </a:ext>
              </a:extLst>
            </p:cNvPr>
            <p:cNvSpPr txBox="1"/>
            <p:nvPr/>
          </p:nvSpPr>
          <p:spPr>
            <a:xfrm>
              <a:off x="2365688" y="8117892"/>
              <a:ext cx="3189866" cy="242246"/>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CHIEF FINANCIAL OFFICER</a:t>
              </a:r>
            </a:p>
          </p:txBody>
        </p:sp>
        <p:sp>
          <p:nvSpPr>
            <p:cNvPr id="14" name="TextBox 42">
              <a:extLst>
                <a:ext uri="{FF2B5EF4-FFF2-40B4-BE49-F238E27FC236}">
                  <a16:creationId xmlns:a16="http://schemas.microsoft.com/office/drawing/2014/main" id="{AB94DFA8-30E7-7C70-403A-2B178D2475D8}"/>
                </a:ext>
              </a:extLst>
            </p:cNvPr>
            <p:cNvSpPr txBox="1"/>
            <p:nvPr/>
          </p:nvSpPr>
          <p:spPr>
            <a:xfrm>
              <a:off x="2372216" y="8635474"/>
              <a:ext cx="3376974" cy="553998"/>
            </a:xfrm>
            <a:prstGeom prst="rect">
              <a:avLst/>
            </a:prstGeom>
          </p:spPr>
          <p:txBody>
            <a:bodyPr wrap="square" lIns="0" tIns="0" rIns="0" bIns="0" rtlCol="0" anchor="t">
              <a:spAutoFit/>
            </a:bodyPr>
            <a:lstStyle/>
            <a:p>
              <a:pPr marL="559113" lvl="2" indent="-186371" algn="just">
                <a:buFont typeface="Arial"/>
                <a:buChar char="⚬"/>
              </a:pPr>
              <a:r>
                <a:rPr lang="en-US" sz="1200" dirty="0">
                  <a:solidFill>
                    <a:srgbClr val="FFFFFF"/>
                  </a:solidFill>
                  <a:latin typeface="Arial"/>
                  <a:ea typeface="Arial"/>
                  <a:cs typeface="Arial"/>
                  <a:sym typeface="Arial"/>
                </a:rPr>
                <a:t>Statutory Compliance EMEA focus</a:t>
              </a:r>
            </a:p>
            <a:p>
              <a:pPr marL="559113" lvl="2" indent="-186371" algn="just">
                <a:buFont typeface="Arial"/>
                <a:buChar char="⚬"/>
              </a:pPr>
              <a:r>
                <a:rPr lang="en-US" sz="1200" dirty="0">
                  <a:solidFill>
                    <a:srgbClr val="FFFFFF"/>
                  </a:solidFill>
                  <a:latin typeface="Arial"/>
                  <a:ea typeface="Arial"/>
                  <a:cs typeface="Arial"/>
                  <a:sym typeface="Arial"/>
                </a:rPr>
                <a:t>Head of Audit</a:t>
              </a:r>
            </a:p>
            <a:p>
              <a:pPr marL="559113" lvl="2" indent="-186371" algn="just">
                <a:buFont typeface="Arial"/>
                <a:buChar char="⚬"/>
              </a:pPr>
              <a:r>
                <a:rPr lang="en-US" sz="1200" dirty="0">
                  <a:solidFill>
                    <a:srgbClr val="FFFFFF"/>
                  </a:solidFill>
                  <a:latin typeface="Arial"/>
                  <a:ea typeface="Arial"/>
                  <a:cs typeface="Arial"/>
                  <a:sym typeface="Arial"/>
                </a:rPr>
                <a:t>Government Accounting</a:t>
              </a:r>
            </a:p>
          </p:txBody>
        </p:sp>
      </p:grpSp>
      <p:grpSp>
        <p:nvGrpSpPr>
          <p:cNvPr id="15" name="Group 14">
            <a:extLst>
              <a:ext uri="{FF2B5EF4-FFF2-40B4-BE49-F238E27FC236}">
                <a16:creationId xmlns:a16="http://schemas.microsoft.com/office/drawing/2014/main" id="{169D2F5C-6E9C-62DB-5192-64CDD39DFA6A}"/>
              </a:ext>
            </a:extLst>
          </p:cNvPr>
          <p:cNvGrpSpPr/>
          <p:nvPr/>
        </p:nvGrpSpPr>
        <p:grpSpPr>
          <a:xfrm>
            <a:off x="2935650" y="3091238"/>
            <a:ext cx="5479867" cy="2532368"/>
            <a:chOff x="6246996" y="7263355"/>
            <a:chExt cx="5479867" cy="2532368"/>
          </a:xfrm>
        </p:grpSpPr>
        <p:sp>
          <p:nvSpPr>
            <p:cNvPr id="16" name="Freeform 33">
              <a:extLst>
                <a:ext uri="{FF2B5EF4-FFF2-40B4-BE49-F238E27FC236}">
                  <a16:creationId xmlns:a16="http://schemas.microsoft.com/office/drawing/2014/main" id="{76534168-4E0A-8C96-B451-9020EE4C28CB}"/>
                </a:ext>
              </a:extLst>
            </p:cNvPr>
            <p:cNvSpPr/>
            <p:nvPr/>
          </p:nvSpPr>
          <p:spPr>
            <a:xfrm>
              <a:off x="7732342" y="7285455"/>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17" name="TextBox 34">
              <a:extLst>
                <a:ext uri="{FF2B5EF4-FFF2-40B4-BE49-F238E27FC236}">
                  <a16:creationId xmlns:a16="http://schemas.microsoft.com/office/drawing/2014/main" id="{44ECAA74-5726-F330-D142-C243CD48B8A7}"/>
                </a:ext>
              </a:extLst>
            </p:cNvPr>
            <p:cNvSpPr txBox="1"/>
            <p:nvPr/>
          </p:nvSpPr>
          <p:spPr>
            <a:xfrm>
              <a:off x="7732342" y="7263355"/>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18" name="TextBox 37">
              <a:extLst>
                <a:ext uri="{FF2B5EF4-FFF2-40B4-BE49-F238E27FC236}">
                  <a16:creationId xmlns:a16="http://schemas.microsoft.com/office/drawing/2014/main" id="{A4D4050E-31D0-486B-E729-91279000E48F}"/>
                </a:ext>
              </a:extLst>
            </p:cNvPr>
            <p:cNvSpPr txBox="1"/>
            <p:nvPr/>
          </p:nvSpPr>
          <p:spPr>
            <a:xfrm>
              <a:off x="8468135" y="7390477"/>
              <a:ext cx="2987542" cy="539571"/>
            </a:xfrm>
            <a:prstGeom prst="rect">
              <a:avLst/>
            </a:prstGeom>
          </p:spPr>
          <p:txBody>
            <a:bodyPr wrap="square" lIns="0" tIns="0" rIns="0" bIns="0" rtlCol="0" anchor="t">
              <a:spAutoFit/>
            </a:bodyPr>
            <a:lstStyle/>
            <a:p>
              <a:pPr algn="l">
                <a:lnSpc>
                  <a:spcPts val="4663"/>
                </a:lnSpc>
              </a:pPr>
              <a:r>
                <a:rPr lang="en-US" sz="3000" b="1" dirty="0">
                  <a:solidFill>
                    <a:srgbClr val="FFFFFF"/>
                  </a:solidFill>
                  <a:latin typeface="Arial" panose="020B0604020202020204" pitchFamily="34" charset="0"/>
                  <a:ea typeface="Montserrat Classic Bold"/>
                  <a:cs typeface="Arial" panose="020B0604020202020204" pitchFamily="34" charset="0"/>
                  <a:sym typeface="Montserrat Classic Bold"/>
                </a:rPr>
                <a:t>Kate </a:t>
              </a:r>
              <a:r>
                <a:rPr lang="en-US" sz="3000" b="1" dirty="0" err="1">
                  <a:solidFill>
                    <a:srgbClr val="FFFFFF"/>
                  </a:solidFill>
                  <a:latin typeface="Arial" panose="020B0604020202020204" pitchFamily="34" charset="0"/>
                  <a:ea typeface="Montserrat Classic Bold"/>
                  <a:cs typeface="Arial" panose="020B0604020202020204" pitchFamily="34" charset="0"/>
                  <a:sym typeface="Montserrat Classic Bold"/>
                </a:rPr>
                <a:t>Kudrenko</a:t>
              </a:r>
              <a:endParaRPr lang="en-US" sz="30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19" name="Picture 25">
              <a:extLst>
                <a:ext uri="{FF2B5EF4-FFF2-40B4-BE49-F238E27FC236}">
                  <a16:creationId xmlns:a16="http://schemas.microsoft.com/office/drawing/2014/main" id="{727E5171-CD71-C24F-05C4-2164F719B00C}"/>
                </a:ext>
              </a:extLst>
            </p:cNvPr>
            <p:cNvPicPr>
              <a:picLocks noChangeAspect="1"/>
            </p:cNvPicPr>
            <p:nvPr/>
          </p:nvPicPr>
          <p:blipFill>
            <a:blip r:embed="rId6"/>
            <a:srcRect l="24668" r="24668"/>
            <a:stretch>
              <a:fillRect/>
            </a:stretch>
          </p:blipFill>
          <p:spPr>
            <a:xfrm>
              <a:off x="6246996" y="7288182"/>
              <a:ext cx="1910358" cy="2507541"/>
            </a:xfrm>
            <a:prstGeom prst="rect">
              <a:avLst/>
            </a:prstGeom>
          </p:spPr>
        </p:pic>
        <p:sp>
          <p:nvSpPr>
            <p:cNvPr id="20" name="Freeform 39">
              <a:extLst>
                <a:ext uri="{FF2B5EF4-FFF2-40B4-BE49-F238E27FC236}">
                  <a16:creationId xmlns:a16="http://schemas.microsoft.com/office/drawing/2014/main" id="{7B5561EE-B168-6A2D-BE05-4274CEAE954C}"/>
                </a:ext>
              </a:extLst>
            </p:cNvPr>
            <p:cNvSpPr/>
            <p:nvPr/>
          </p:nvSpPr>
          <p:spPr>
            <a:xfrm>
              <a:off x="7847327" y="8007443"/>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21" name="TextBox 41">
              <a:extLst>
                <a:ext uri="{FF2B5EF4-FFF2-40B4-BE49-F238E27FC236}">
                  <a16:creationId xmlns:a16="http://schemas.microsoft.com/office/drawing/2014/main" id="{464D21D6-523A-B485-43DF-1DC44B3621CB}"/>
                </a:ext>
              </a:extLst>
            </p:cNvPr>
            <p:cNvSpPr txBox="1"/>
            <p:nvPr/>
          </p:nvSpPr>
          <p:spPr>
            <a:xfrm>
              <a:off x="8150826" y="8117892"/>
              <a:ext cx="3189866" cy="242823"/>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GROUP CEO</a:t>
              </a:r>
            </a:p>
          </p:txBody>
        </p:sp>
        <p:sp>
          <p:nvSpPr>
            <p:cNvPr id="22" name="TextBox 42">
              <a:extLst>
                <a:ext uri="{FF2B5EF4-FFF2-40B4-BE49-F238E27FC236}">
                  <a16:creationId xmlns:a16="http://schemas.microsoft.com/office/drawing/2014/main" id="{940FF367-AA90-0E8C-B924-AA01D2BB0D6A}"/>
                </a:ext>
              </a:extLst>
            </p:cNvPr>
            <p:cNvSpPr txBox="1"/>
            <p:nvPr/>
          </p:nvSpPr>
          <p:spPr>
            <a:xfrm>
              <a:off x="8157354" y="8635474"/>
              <a:ext cx="3376974" cy="738664"/>
            </a:xfrm>
            <a:prstGeom prst="rect">
              <a:avLst/>
            </a:prstGeom>
          </p:spPr>
          <p:txBody>
            <a:bodyPr wrap="square" lIns="0" tIns="0" rIns="0" bIns="0" rtlCol="0" anchor="t">
              <a:spAutoFit/>
            </a:bodyPr>
            <a:lstStyle/>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M&amp;A and </a:t>
              </a:r>
              <a:r>
                <a:rPr lang="en-US" sz="1200" dirty="0" err="1">
                  <a:solidFill>
                    <a:srgbClr val="FFFFFF"/>
                  </a:solidFill>
                  <a:latin typeface="Arial" panose="020B0604020202020204" pitchFamily="34" charset="0"/>
                  <a:ea typeface="Garet"/>
                  <a:cs typeface="Arial" panose="020B0604020202020204" pitchFamily="34" charset="0"/>
                  <a:sym typeface="Garet"/>
                </a:rPr>
                <a:t>QofE</a:t>
              </a:r>
              <a:r>
                <a:rPr lang="en-US" sz="1200" dirty="0">
                  <a:solidFill>
                    <a:srgbClr val="FFFFFF"/>
                  </a:solidFill>
                  <a:latin typeface="Arial" panose="020B0604020202020204" pitchFamily="34" charset="0"/>
                  <a:ea typeface="Garet"/>
                  <a:cs typeface="Arial" panose="020B0604020202020204" pitchFamily="34" charset="0"/>
                  <a:sym typeface="Garet"/>
                </a:rPr>
                <a:t> support​</a:t>
              </a:r>
            </a:p>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Corporate and indirect tax​</a:t>
              </a:r>
            </a:p>
            <a:p>
              <a:pPr marL="567615" lvl="2" indent="-189205"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Consulting </a:t>
              </a:r>
            </a:p>
            <a:p>
              <a:pPr algn="just"/>
              <a:endParaRPr lang="en-US" sz="1200" dirty="0">
                <a:solidFill>
                  <a:srgbClr val="FFFFFF"/>
                </a:solidFill>
                <a:latin typeface="Arial" panose="020B0604020202020204" pitchFamily="34" charset="0"/>
                <a:ea typeface="Garet"/>
                <a:cs typeface="Arial" panose="020B0604020202020204" pitchFamily="34" charset="0"/>
                <a:sym typeface="Garet"/>
              </a:endParaRPr>
            </a:p>
          </p:txBody>
        </p:sp>
      </p:grpSp>
      <p:grpSp>
        <p:nvGrpSpPr>
          <p:cNvPr id="23" name="Group 22">
            <a:extLst>
              <a:ext uri="{FF2B5EF4-FFF2-40B4-BE49-F238E27FC236}">
                <a16:creationId xmlns:a16="http://schemas.microsoft.com/office/drawing/2014/main" id="{3BA33197-2D29-F78C-02CD-1E7DF1C857C7}"/>
              </a:ext>
            </a:extLst>
          </p:cNvPr>
          <p:cNvGrpSpPr/>
          <p:nvPr/>
        </p:nvGrpSpPr>
        <p:grpSpPr>
          <a:xfrm>
            <a:off x="9322687" y="3122922"/>
            <a:ext cx="5503081" cy="2473949"/>
            <a:chOff x="12031235" y="1963994"/>
            <a:chExt cx="5503081" cy="2473949"/>
          </a:xfrm>
        </p:grpSpPr>
        <p:sp>
          <p:nvSpPr>
            <p:cNvPr id="24" name="Freeform 33">
              <a:extLst>
                <a:ext uri="{FF2B5EF4-FFF2-40B4-BE49-F238E27FC236}">
                  <a16:creationId xmlns:a16="http://schemas.microsoft.com/office/drawing/2014/main" id="{92A794FE-18E0-013B-8C32-6A052160147B}"/>
                </a:ext>
              </a:extLst>
            </p:cNvPr>
            <p:cNvSpPr/>
            <p:nvPr/>
          </p:nvSpPr>
          <p:spPr>
            <a:xfrm>
              <a:off x="13513093" y="1965509"/>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pic>
          <p:nvPicPr>
            <p:cNvPr id="25" name="Picture 72">
              <a:extLst>
                <a:ext uri="{FF2B5EF4-FFF2-40B4-BE49-F238E27FC236}">
                  <a16:creationId xmlns:a16="http://schemas.microsoft.com/office/drawing/2014/main" id="{30A48C20-8008-295B-286D-7121E127EF3A}"/>
                </a:ext>
              </a:extLst>
            </p:cNvPr>
            <p:cNvPicPr>
              <a:picLocks noChangeAspect="1"/>
            </p:cNvPicPr>
            <p:nvPr/>
          </p:nvPicPr>
          <p:blipFill>
            <a:blip r:embed="rId7"/>
            <a:srcRect l="24668" r="24668"/>
            <a:stretch>
              <a:fillRect/>
            </a:stretch>
          </p:blipFill>
          <p:spPr>
            <a:xfrm>
              <a:off x="12031235" y="1963994"/>
              <a:ext cx="1873640" cy="2459344"/>
            </a:xfrm>
            <a:prstGeom prst="rect">
              <a:avLst/>
            </a:prstGeom>
          </p:spPr>
        </p:pic>
        <p:sp>
          <p:nvSpPr>
            <p:cNvPr id="26" name="TextBox 37">
              <a:extLst>
                <a:ext uri="{FF2B5EF4-FFF2-40B4-BE49-F238E27FC236}">
                  <a16:creationId xmlns:a16="http://schemas.microsoft.com/office/drawing/2014/main" id="{46EAF386-6848-A8F4-77E1-B099545F868B}"/>
                </a:ext>
              </a:extLst>
            </p:cNvPr>
            <p:cNvSpPr txBox="1"/>
            <p:nvPr/>
          </p:nvSpPr>
          <p:spPr>
            <a:xfrm>
              <a:off x="14248886" y="2070531"/>
              <a:ext cx="3285430" cy="527965"/>
            </a:xfrm>
            <a:prstGeom prst="rect">
              <a:avLst/>
            </a:prstGeom>
          </p:spPr>
          <p:txBody>
            <a:bodyPr wrap="square" lIns="0" tIns="0" rIns="0" bIns="0" rtlCol="0" anchor="t">
              <a:spAutoFit/>
            </a:bodyPr>
            <a:lstStyle/>
            <a:p>
              <a:pPr algn="l">
                <a:lnSpc>
                  <a:spcPts val="4663"/>
                </a:lnSpc>
              </a:pPr>
              <a:r>
                <a:rPr lang="en-US" sz="2600" b="1" dirty="0">
                  <a:solidFill>
                    <a:srgbClr val="FFFFFF"/>
                  </a:solidFill>
                  <a:latin typeface="Arial" panose="020B0604020202020204" pitchFamily="34" charset="0"/>
                  <a:ea typeface="Montserrat Classic Bold"/>
                  <a:cs typeface="Arial" panose="020B0604020202020204" pitchFamily="34" charset="0"/>
                  <a:sym typeface="Montserrat Classic Bold"/>
                </a:rPr>
                <a:t>Nick </a:t>
              </a:r>
              <a:r>
                <a:rPr lang="en-US" sz="2600" b="1" dirty="0" err="1">
                  <a:solidFill>
                    <a:srgbClr val="FFFFFF"/>
                  </a:solidFill>
                  <a:latin typeface="Arial" panose="020B0604020202020204" pitchFamily="34" charset="0"/>
                  <a:ea typeface="Montserrat Classic Bold"/>
                  <a:cs typeface="Arial" panose="020B0604020202020204" pitchFamily="34" charset="0"/>
                  <a:sym typeface="Montserrat Classic Bold"/>
                </a:rPr>
                <a:t>Catrakilis</a:t>
              </a:r>
              <a:r>
                <a:rPr lang="en-US" sz="2600" b="1" dirty="0">
                  <a:solidFill>
                    <a:srgbClr val="FFFFFF"/>
                  </a:solidFill>
                  <a:latin typeface="Arial" panose="020B0604020202020204" pitchFamily="34" charset="0"/>
                  <a:ea typeface="Montserrat Classic Bold"/>
                  <a:cs typeface="Arial" panose="020B0604020202020204" pitchFamily="34" charset="0"/>
                  <a:sym typeface="Montserrat Classic Bold"/>
                </a:rPr>
                <a:t> </a:t>
              </a:r>
              <a:r>
                <a:rPr lang="en-US" sz="2600" dirty="0">
                  <a:solidFill>
                    <a:srgbClr val="FFFFFF"/>
                  </a:solidFill>
                  <a:latin typeface="Arial" panose="020B0604020202020204" pitchFamily="34" charset="0"/>
                  <a:ea typeface="Montserrat Classic Bold"/>
                  <a:cs typeface="Arial" panose="020B0604020202020204" pitchFamily="34" charset="0"/>
                  <a:sym typeface="Montserrat Classic Bold"/>
                </a:rPr>
                <a:t>Esq.</a:t>
              </a:r>
            </a:p>
          </p:txBody>
        </p:sp>
        <p:sp>
          <p:nvSpPr>
            <p:cNvPr id="27" name="Freeform 39">
              <a:extLst>
                <a:ext uri="{FF2B5EF4-FFF2-40B4-BE49-F238E27FC236}">
                  <a16:creationId xmlns:a16="http://schemas.microsoft.com/office/drawing/2014/main" id="{00ABE429-3BA8-5034-63E0-EE0DE8BC60F9}"/>
                </a:ext>
              </a:extLst>
            </p:cNvPr>
            <p:cNvSpPr/>
            <p:nvPr/>
          </p:nvSpPr>
          <p:spPr>
            <a:xfrm>
              <a:off x="13628078" y="2687497"/>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28" name="TextBox 41">
              <a:extLst>
                <a:ext uri="{FF2B5EF4-FFF2-40B4-BE49-F238E27FC236}">
                  <a16:creationId xmlns:a16="http://schemas.microsoft.com/office/drawing/2014/main" id="{371C6D11-6BE2-23E5-B397-56DE41B3B47F}"/>
                </a:ext>
              </a:extLst>
            </p:cNvPr>
            <p:cNvSpPr txBox="1"/>
            <p:nvPr/>
          </p:nvSpPr>
          <p:spPr>
            <a:xfrm>
              <a:off x="13863610" y="2798855"/>
              <a:ext cx="3525963" cy="242823"/>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EXECUTIVE CHAIRMAN</a:t>
              </a:r>
            </a:p>
          </p:txBody>
        </p:sp>
        <p:sp>
          <p:nvSpPr>
            <p:cNvPr id="29" name="TextBox 42">
              <a:extLst>
                <a:ext uri="{FF2B5EF4-FFF2-40B4-BE49-F238E27FC236}">
                  <a16:creationId xmlns:a16="http://schemas.microsoft.com/office/drawing/2014/main" id="{4BE41926-860F-3C70-9E58-2D40851B1D1C}"/>
                </a:ext>
              </a:extLst>
            </p:cNvPr>
            <p:cNvSpPr txBox="1"/>
            <p:nvPr/>
          </p:nvSpPr>
          <p:spPr>
            <a:xfrm>
              <a:off x="13938104" y="3315528"/>
              <a:ext cx="3525963" cy="738664"/>
            </a:xfrm>
            <a:prstGeom prst="rect">
              <a:avLst/>
            </a:prstGeom>
          </p:spPr>
          <p:txBody>
            <a:bodyPr wrap="square" lIns="0" tIns="0" rIns="0" bIns="0" rtlCol="0" anchor="t">
              <a:spAutoFit/>
            </a:bodyPr>
            <a:lstStyle/>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Legal Expertise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Assessment Specialist</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Legal Due Diligence</a:t>
              </a:r>
            </a:p>
            <a:p>
              <a:pPr algn="just"/>
              <a:endParaRPr lang="en-US" sz="1200" dirty="0">
                <a:solidFill>
                  <a:srgbClr val="FFFFFF"/>
                </a:solidFill>
                <a:latin typeface="Arial" panose="020B0604020202020204" pitchFamily="34" charset="0"/>
                <a:ea typeface="Garet"/>
                <a:cs typeface="Arial" panose="020B0604020202020204" pitchFamily="34" charset="0"/>
                <a:sym typeface="Garet"/>
              </a:endParaRPr>
            </a:p>
          </p:txBody>
        </p:sp>
      </p:grpSp>
      <p:grpSp>
        <p:nvGrpSpPr>
          <p:cNvPr id="30" name="Group 29">
            <a:extLst>
              <a:ext uri="{FF2B5EF4-FFF2-40B4-BE49-F238E27FC236}">
                <a16:creationId xmlns:a16="http://schemas.microsoft.com/office/drawing/2014/main" id="{D521CDA5-FA99-9172-BC20-FCA9C6BCCC0B}"/>
              </a:ext>
            </a:extLst>
          </p:cNvPr>
          <p:cNvGrpSpPr/>
          <p:nvPr/>
        </p:nvGrpSpPr>
        <p:grpSpPr>
          <a:xfrm>
            <a:off x="2937708" y="6134163"/>
            <a:ext cx="5504653" cy="2517042"/>
            <a:chOff x="12030363" y="4590103"/>
            <a:chExt cx="5504653" cy="2517042"/>
          </a:xfrm>
        </p:grpSpPr>
        <p:sp>
          <p:nvSpPr>
            <p:cNvPr id="31" name="Freeform 33">
              <a:extLst>
                <a:ext uri="{FF2B5EF4-FFF2-40B4-BE49-F238E27FC236}">
                  <a16:creationId xmlns:a16="http://schemas.microsoft.com/office/drawing/2014/main" id="{846E2388-EFA2-4071-51D3-FB1977DA06DA}"/>
                </a:ext>
              </a:extLst>
            </p:cNvPr>
            <p:cNvSpPr/>
            <p:nvPr/>
          </p:nvSpPr>
          <p:spPr>
            <a:xfrm>
              <a:off x="13540494" y="4612203"/>
              <a:ext cx="3994521" cy="2472434"/>
            </a:xfrm>
            <a:custGeom>
              <a:avLst/>
              <a:gdLst/>
              <a:ahLst/>
              <a:cxnLst/>
              <a:rect l="l" t="t" r="r" b="b"/>
              <a:pathLst>
                <a:path w="2240721" h="1386908">
                  <a:moveTo>
                    <a:pt x="0" y="0"/>
                  </a:moveTo>
                  <a:lnTo>
                    <a:pt x="2240721" y="0"/>
                  </a:lnTo>
                  <a:lnTo>
                    <a:pt x="2240721" y="1386908"/>
                  </a:lnTo>
                  <a:lnTo>
                    <a:pt x="0" y="1386908"/>
                  </a:lnTo>
                  <a:close/>
                </a:path>
              </a:pathLst>
            </a:custGeom>
            <a:solidFill>
              <a:srgbClr val="015186"/>
            </a:solidFill>
            <a:ln cap="sq">
              <a:noFill/>
              <a:prstDash val="solid"/>
              <a:miter/>
            </a:ln>
          </p:spPr>
          <p:txBody>
            <a:bodyPr/>
            <a:lstStyle/>
            <a:p>
              <a:endParaRPr lang="en-US"/>
            </a:p>
          </p:txBody>
        </p:sp>
        <p:sp>
          <p:nvSpPr>
            <p:cNvPr id="32" name="TextBox 34">
              <a:extLst>
                <a:ext uri="{FF2B5EF4-FFF2-40B4-BE49-F238E27FC236}">
                  <a16:creationId xmlns:a16="http://schemas.microsoft.com/office/drawing/2014/main" id="{6C71A155-7984-9FD7-0D56-BA59537CAFA8}"/>
                </a:ext>
              </a:extLst>
            </p:cNvPr>
            <p:cNvSpPr txBox="1"/>
            <p:nvPr/>
          </p:nvSpPr>
          <p:spPr>
            <a:xfrm>
              <a:off x="13540494" y="4590103"/>
              <a:ext cx="3994521" cy="2489414"/>
            </a:xfrm>
            <a:prstGeom prst="rect">
              <a:avLst/>
            </a:prstGeom>
          </p:spPr>
          <p:txBody>
            <a:bodyPr lIns="47790" tIns="47790" rIns="47790" bIns="47790" rtlCol="0" anchor="ctr"/>
            <a:lstStyle/>
            <a:p>
              <a:pPr marL="0" lvl="0" indent="0" algn="ctr">
                <a:lnSpc>
                  <a:spcPts val="1470"/>
                </a:lnSpc>
                <a:spcBef>
                  <a:spcPct val="0"/>
                </a:spcBef>
              </a:pPr>
              <a:endParaRPr/>
            </a:p>
          </p:txBody>
        </p:sp>
        <p:sp>
          <p:nvSpPr>
            <p:cNvPr id="33" name="TextBox 37">
              <a:extLst>
                <a:ext uri="{FF2B5EF4-FFF2-40B4-BE49-F238E27FC236}">
                  <a16:creationId xmlns:a16="http://schemas.microsoft.com/office/drawing/2014/main" id="{CACD8180-FF6F-A405-1FC2-A8B81394E4FE}"/>
                </a:ext>
              </a:extLst>
            </p:cNvPr>
            <p:cNvSpPr txBox="1"/>
            <p:nvPr/>
          </p:nvSpPr>
          <p:spPr>
            <a:xfrm>
              <a:off x="14276287" y="4717225"/>
              <a:ext cx="3066192" cy="513346"/>
            </a:xfrm>
            <a:prstGeom prst="rect">
              <a:avLst/>
            </a:prstGeom>
          </p:spPr>
          <p:txBody>
            <a:bodyPr wrap="square" lIns="0" tIns="0" rIns="0" bIns="0" rtlCol="0" anchor="t">
              <a:spAutoFit/>
            </a:bodyPr>
            <a:lstStyle/>
            <a:p>
              <a:pPr algn="l">
                <a:lnSpc>
                  <a:spcPts val="4663"/>
                </a:lnSpc>
              </a:pPr>
              <a:r>
                <a:rPr lang="en-US" sz="2100" b="1" dirty="0">
                  <a:solidFill>
                    <a:srgbClr val="FFFFFF"/>
                  </a:solidFill>
                  <a:latin typeface="Arial" panose="020B0604020202020204" pitchFamily="34" charset="0"/>
                  <a:ea typeface="Montserrat Classic Bold"/>
                  <a:cs typeface="Arial" panose="020B0604020202020204" pitchFamily="34" charset="0"/>
                  <a:sym typeface="Montserrat Classic Bold"/>
                </a:rPr>
                <a:t>Frank </a:t>
              </a:r>
              <a:r>
                <a:rPr lang="en-US" sz="2100" b="1" dirty="0" err="1">
                  <a:solidFill>
                    <a:srgbClr val="FFFFFF"/>
                  </a:solidFill>
                  <a:latin typeface="Arial" panose="020B0604020202020204" pitchFamily="34" charset="0"/>
                  <a:ea typeface="Montserrat Classic Bold"/>
                  <a:cs typeface="Arial" panose="020B0604020202020204" pitchFamily="34" charset="0"/>
                  <a:sym typeface="Montserrat Classic Bold"/>
                </a:rPr>
                <a:t>D’Urban</a:t>
              </a:r>
              <a:r>
                <a:rPr lang="en-US" sz="2100" b="1" dirty="0">
                  <a:solidFill>
                    <a:srgbClr val="FFFFFF"/>
                  </a:solidFill>
                  <a:latin typeface="Arial" panose="020B0604020202020204" pitchFamily="34" charset="0"/>
                  <a:ea typeface="Montserrat Classic Bold"/>
                  <a:cs typeface="Arial" panose="020B0604020202020204" pitchFamily="34" charset="0"/>
                  <a:sym typeface="Montserrat Classic Bold"/>
                </a:rPr>
                <a:t> Jackson</a:t>
              </a:r>
              <a:endParaRPr lang="en-US" sz="2100" dirty="0">
                <a:solidFill>
                  <a:srgbClr val="FFFFFF"/>
                </a:solidFill>
                <a:latin typeface="Arial" panose="020B0604020202020204" pitchFamily="34" charset="0"/>
                <a:ea typeface="Montserrat Classic Bold"/>
                <a:cs typeface="Arial" panose="020B0604020202020204" pitchFamily="34" charset="0"/>
                <a:sym typeface="Montserrat Classic Bold"/>
              </a:endParaRPr>
            </a:p>
          </p:txBody>
        </p:sp>
        <p:pic>
          <p:nvPicPr>
            <p:cNvPr id="34" name="Picture 17">
              <a:extLst>
                <a:ext uri="{FF2B5EF4-FFF2-40B4-BE49-F238E27FC236}">
                  <a16:creationId xmlns:a16="http://schemas.microsoft.com/office/drawing/2014/main" id="{DC8C1767-FF1F-C169-D477-CBE71A2D807F}"/>
                </a:ext>
              </a:extLst>
            </p:cNvPr>
            <p:cNvPicPr>
              <a:picLocks noChangeAspect="1"/>
            </p:cNvPicPr>
            <p:nvPr/>
          </p:nvPicPr>
          <p:blipFill>
            <a:blip r:embed="rId8"/>
            <a:srcRect l="22954" r="22954"/>
            <a:stretch>
              <a:fillRect/>
            </a:stretch>
          </p:blipFill>
          <p:spPr>
            <a:xfrm>
              <a:off x="12030363" y="4603040"/>
              <a:ext cx="1907741" cy="2504105"/>
            </a:xfrm>
            <a:prstGeom prst="rect">
              <a:avLst/>
            </a:prstGeom>
          </p:spPr>
        </p:pic>
        <p:sp>
          <p:nvSpPr>
            <p:cNvPr id="35" name="Freeform 39">
              <a:extLst>
                <a:ext uri="{FF2B5EF4-FFF2-40B4-BE49-F238E27FC236}">
                  <a16:creationId xmlns:a16="http://schemas.microsoft.com/office/drawing/2014/main" id="{DAC8C4D2-12C0-CE5D-CF78-97776380DC6C}"/>
                </a:ext>
              </a:extLst>
            </p:cNvPr>
            <p:cNvSpPr/>
            <p:nvPr/>
          </p:nvSpPr>
          <p:spPr>
            <a:xfrm>
              <a:off x="13655479" y="5334191"/>
              <a:ext cx="3879536" cy="447999"/>
            </a:xfrm>
            <a:custGeom>
              <a:avLst/>
              <a:gdLst/>
              <a:ahLst/>
              <a:cxnLst/>
              <a:rect l="l" t="t" r="r" b="b"/>
              <a:pathLst>
                <a:path w="1891381" h="251304">
                  <a:moveTo>
                    <a:pt x="0" y="0"/>
                  </a:moveTo>
                  <a:lnTo>
                    <a:pt x="1891381" y="0"/>
                  </a:lnTo>
                  <a:lnTo>
                    <a:pt x="1891381" y="251304"/>
                  </a:lnTo>
                  <a:lnTo>
                    <a:pt x="0" y="251304"/>
                  </a:lnTo>
                  <a:close/>
                </a:path>
              </a:pathLst>
            </a:custGeom>
            <a:solidFill>
              <a:srgbClr val="B3D9ED"/>
            </a:solidFill>
            <a:ln cap="sq">
              <a:noFill/>
              <a:prstDash val="solid"/>
              <a:miter/>
            </a:ln>
          </p:spPr>
          <p:txBody>
            <a:bodyPr/>
            <a:lstStyle/>
            <a:p>
              <a:endParaRPr lang="en-US"/>
            </a:p>
          </p:txBody>
        </p:sp>
        <p:sp>
          <p:nvSpPr>
            <p:cNvPr id="36" name="TextBox 41">
              <a:extLst>
                <a:ext uri="{FF2B5EF4-FFF2-40B4-BE49-F238E27FC236}">
                  <a16:creationId xmlns:a16="http://schemas.microsoft.com/office/drawing/2014/main" id="{BF98C374-68AF-56BA-CDF1-A2FAB4985722}"/>
                </a:ext>
              </a:extLst>
            </p:cNvPr>
            <p:cNvSpPr txBox="1"/>
            <p:nvPr/>
          </p:nvSpPr>
          <p:spPr>
            <a:xfrm>
              <a:off x="13958978" y="5444640"/>
              <a:ext cx="3189866" cy="242246"/>
            </a:xfrm>
            <a:prstGeom prst="rect">
              <a:avLst/>
            </a:prstGeom>
          </p:spPr>
          <p:txBody>
            <a:bodyPr wrap="square" lIns="0" tIns="0" rIns="0" bIns="0" rtlCol="0" anchor="t">
              <a:spAutoFit/>
            </a:bodyPr>
            <a:lstStyle/>
            <a:p>
              <a:pPr algn="l">
                <a:lnSpc>
                  <a:spcPts val="2070"/>
                </a:lnSpc>
              </a:pPr>
              <a:r>
                <a:rPr lang="en-US" sz="1400" spc="69" dirty="0">
                  <a:solidFill>
                    <a:srgbClr val="000000"/>
                  </a:solidFill>
                  <a:latin typeface="Arial" panose="020B0604020202020204" pitchFamily="34" charset="0"/>
                  <a:ea typeface="Garet"/>
                  <a:cs typeface="Arial" panose="020B0604020202020204" pitchFamily="34" charset="0"/>
                  <a:sym typeface="Garet"/>
                </a:rPr>
                <a:t>CPA, CHIEF TAX OFFICER</a:t>
              </a:r>
            </a:p>
          </p:txBody>
        </p:sp>
        <p:sp>
          <p:nvSpPr>
            <p:cNvPr id="37" name="TextBox 42">
              <a:extLst>
                <a:ext uri="{FF2B5EF4-FFF2-40B4-BE49-F238E27FC236}">
                  <a16:creationId xmlns:a16="http://schemas.microsoft.com/office/drawing/2014/main" id="{DBF68B47-A648-F172-6048-4EDEED68C28C}"/>
                </a:ext>
              </a:extLst>
            </p:cNvPr>
            <p:cNvSpPr txBox="1"/>
            <p:nvPr/>
          </p:nvSpPr>
          <p:spPr>
            <a:xfrm>
              <a:off x="13965506" y="5962222"/>
              <a:ext cx="3569510" cy="738664"/>
            </a:xfrm>
            <a:prstGeom prst="rect">
              <a:avLst/>
            </a:prstGeom>
          </p:spPr>
          <p:txBody>
            <a:bodyPr wrap="square" lIns="0" tIns="0" rIns="0" bIns="0" rtlCol="0" anchor="t">
              <a:spAutoFit/>
            </a:bodyPr>
            <a:lstStyle/>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Tax Planning &amp; Compliance</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Accounting</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Payroll Services</a:t>
              </a:r>
            </a:p>
            <a:p>
              <a:pPr marL="427313" lvl="2" indent="-142438" algn="just">
                <a:buFont typeface="Arial"/>
                <a:buChar char="⚬"/>
              </a:pPr>
              <a:r>
                <a:rPr lang="en-US" sz="1200" dirty="0">
                  <a:solidFill>
                    <a:srgbClr val="FFFFFF"/>
                  </a:solidFill>
                  <a:latin typeface="Arial" panose="020B0604020202020204" pitchFamily="34" charset="0"/>
                  <a:ea typeface="Garet"/>
                  <a:cs typeface="Arial" panose="020B0604020202020204" pitchFamily="34" charset="0"/>
                  <a:sym typeface="Garet"/>
                </a:rPr>
                <a:t>Wealth Management</a:t>
              </a:r>
            </a:p>
          </p:txBody>
        </p:sp>
      </p:grpSp>
    </p:spTree>
    <p:extLst>
      <p:ext uri="{BB962C8B-B14F-4D97-AF65-F5344CB8AC3E}">
        <p14:creationId xmlns:p14="http://schemas.microsoft.com/office/powerpoint/2010/main" val="143324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2" y="3520481"/>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en-US"/>
          </a:p>
        </p:txBody>
      </p:sp>
      <p:grpSp>
        <p:nvGrpSpPr>
          <p:cNvPr id="4" name="Group 4"/>
          <p:cNvGrpSpPr>
            <a:grpSpLocks noGrp="1" noUngrp="1" noRot="1" noMove="1" noResize="1"/>
          </p:cNvGrpSpPr>
          <p:nvPr/>
        </p:nvGrpSpPr>
        <p:grpSpPr>
          <a:xfrm>
            <a:off x="1584776" y="2442140"/>
            <a:ext cx="15118448" cy="7221327"/>
            <a:chOff x="0" y="0"/>
            <a:chExt cx="8876313" cy="4239771"/>
          </a:xfrm>
        </p:grpSpPr>
        <p:sp>
          <p:nvSpPr>
            <p:cNvPr id="5" name="Freeform 5"/>
            <p:cNvSpPr>
              <a:spLocks noGrp="1" noRot="1" noMove="1" noResize="1" noEditPoints="1" noAdjustHandles="1" noChangeArrowheads="1" noChangeShapeType="1"/>
            </p:cNvSpPr>
            <p:nvPr/>
          </p:nvSpPr>
          <p:spPr>
            <a:xfrm>
              <a:off x="0" y="0"/>
              <a:ext cx="8876312" cy="4239771"/>
            </a:xfrm>
            <a:custGeom>
              <a:avLst/>
              <a:gdLst/>
              <a:ahLst/>
              <a:cxnLst/>
              <a:rect l="l" t="t" r="r" b="b"/>
              <a:pathLst>
                <a:path w="8876312" h="4239771">
                  <a:moveTo>
                    <a:pt x="8751853" y="4239771"/>
                  </a:moveTo>
                  <a:lnTo>
                    <a:pt x="124460" y="4239771"/>
                  </a:lnTo>
                  <a:cubicBezTo>
                    <a:pt x="55880" y="4239771"/>
                    <a:pt x="0" y="4183891"/>
                    <a:pt x="0" y="4115310"/>
                  </a:cubicBezTo>
                  <a:lnTo>
                    <a:pt x="0" y="124460"/>
                  </a:lnTo>
                  <a:cubicBezTo>
                    <a:pt x="0" y="55880"/>
                    <a:pt x="55880" y="0"/>
                    <a:pt x="124460" y="0"/>
                  </a:cubicBezTo>
                  <a:lnTo>
                    <a:pt x="8751853" y="0"/>
                  </a:lnTo>
                  <a:cubicBezTo>
                    <a:pt x="8820433" y="0"/>
                    <a:pt x="8876312" y="55880"/>
                    <a:pt x="8876312" y="124460"/>
                  </a:cubicBezTo>
                  <a:lnTo>
                    <a:pt x="8876312" y="4115311"/>
                  </a:lnTo>
                  <a:cubicBezTo>
                    <a:pt x="8876312" y="4183891"/>
                    <a:pt x="8820433" y="4239771"/>
                    <a:pt x="8751853" y="4239771"/>
                  </a:cubicBezTo>
                  <a:close/>
                </a:path>
              </a:pathLst>
            </a:custGeom>
            <a:solidFill>
              <a:srgbClr val="015186"/>
            </a:solidFill>
          </p:spPr>
          <p:txBody>
            <a:bodyPr/>
            <a:lstStyle/>
            <a:p>
              <a:endParaRPr lang="en-US"/>
            </a:p>
          </p:txBody>
        </p:sp>
      </p:grpSp>
      <p:grpSp>
        <p:nvGrpSpPr>
          <p:cNvPr id="6" name="Group 6"/>
          <p:cNvGrpSpPr>
            <a:grpSpLocks noGrp="1" noUngrp="1" noRot="1" noMove="1" noResize="1"/>
          </p:cNvGrpSpPr>
          <p:nvPr/>
        </p:nvGrpSpPr>
        <p:grpSpPr>
          <a:xfrm>
            <a:off x="5534576" y="1483635"/>
            <a:ext cx="8569310" cy="1917009"/>
            <a:chOff x="0" y="0"/>
            <a:chExt cx="11425747" cy="2556012"/>
          </a:xfrm>
        </p:grpSpPr>
        <p:sp>
          <p:nvSpPr>
            <p:cNvPr id="7" name="TextBox 7"/>
            <p:cNvSpPr txBox="1">
              <a:spLocks noGrp="1" noRot="1" noMove="1" noResize="1" noEditPoints="1" noAdjustHandles="1" noChangeArrowheads="1" noChangeShapeType="1"/>
            </p:cNvSpPr>
            <p:nvPr/>
          </p:nvSpPr>
          <p:spPr>
            <a:xfrm>
              <a:off x="0" y="-114300"/>
              <a:ext cx="11425747" cy="1231552"/>
            </a:xfrm>
            <a:prstGeom prst="rect">
              <a:avLst/>
            </a:prstGeom>
          </p:spPr>
          <p:txBody>
            <a:bodyPr lIns="0" tIns="0" rIns="0" bIns="0" rtlCol="0" anchor="t">
              <a:spAutoFit/>
            </a:bodyPr>
            <a:lstStyle/>
            <a:p>
              <a:pPr algn="l">
                <a:lnSpc>
                  <a:spcPts val="6708"/>
                </a:lnSpc>
              </a:pPr>
              <a:endParaRPr/>
            </a:p>
          </p:txBody>
        </p:sp>
        <p:sp>
          <p:nvSpPr>
            <p:cNvPr id="8" name="TextBox 8"/>
            <p:cNvSpPr txBox="1">
              <a:spLocks noGrp="1" noRot="1" noMove="1" noResize="1" noEditPoints="1" noAdjustHandles="1" noChangeArrowheads="1" noChangeShapeType="1"/>
            </p:cNvSpPr>
            <p:nvPr/>
          </p:nvSpPr>
          <p:spPr>
            <a:xfrm>
              <a:off x="0" y="1516018"/>
              <a:ext cx="11425747" cy="1039994"/>
            </a:xfrm>
            <a:prstGeom prst="rect">
              <a:avLst/>
            </a:prstGeom>
          </p:spPr>
          <p:txBody>
            <a:bodyPr lIns="0" tIns="0" rIns="0" bIns="0" rtlCol="0" anchor="t">
              <a:spAutoFit/>
            </a:bodyPr>
            <a:lstStyle/>
            <a:p>
              <a:pPr algn="r">
                <a:lnSpc>
                  <a:spcPts val="5989"/>
                </a:lnSpc>
              </a:pPr>
              <a:r>
                <a:rPr lang="en-US" sz="3993" spc="39">
                  <a:solidFill>
                    <a:srgbClr val="050707"/>
                  </a:solidFill>
                  <a:latin typeface="Cooper Hewitt"/>
                  <a:ea typeface="Cooper Hewitt"/>
                  <a:cs typeface="Cooper Hewitt"/>
                  <a:sym typeface="Cooper Hewitt"/>
                </a:rPr>
                <a:t>.</a:t>
              </a:r>
            </a:p>
          </p:txBody>
        </p:sp>
      </p:grpSp>
      <p:sp>
        <p:nvSpPr>
          <p:cNvPr id="9" name="AutoShape 9"/>
          <p:cNvSpPr>
            <a:spLocks noGrp="1" noRot="1" noMove="1" noResize="1" noEditPoints="1" noAdjustHandles="1" noChangeArrowheads="1" noChangeShapeType="1"/>
          </p:cNvSpPr>
          <p:nvPr/>
        </p:nvSpPr>
        <p:spPr>
          <a:xfrm flipH="1">
            <a:off x="2360213" y="4704708"/>
            <a:ext cx="3366953" cy="0"/>
          </a:xfrm>
          <a:prstGeom prst="line">
            <a:avLst/>
          </a:prstGeom>
          <a:ln w="28575" cap="rnd">
            <a:solidFill>
              <a:srgbClr val="FFFFFF"/>
            </a:solidFill>
            <a:prstDash val="solid"/>
            <a:headEnd type="none" w="sm" len="sm"/>
            <a:tailEnd type="none" w="sm" len="sm"/>
          </a:ln>
        </p:spPr>
        <p:txBody>
          <a:bodyPr/>
          <a:lstStyle/>
          <a:p>
            <a:endParaRPr lang="en-US"/>
          </a:p>
        </p:txBody>
      </p:sp>
      <p:sp>
        <p:nvSpPr>
          <p:cNvPr id="10" name="Freeform 10"/>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sp>
        <p:nvSpPr>
          <p:cNvPr id="11" name="TextBox 11"/>
          <p:cNvSpPr txBox="1">
            <a:spLocks/>
          </p:cNvSpPr>
          <p:nvPr/>
        </p:nvSpPr>
        <p:spPr>
          <a:xfrm>
            <a:off x="2360213" y="5029200"/>
            <a:ext cx="13813828" cy="3877985"/>
          </a:xfrm>
          <a:prstGeom prst="rect">
            <a:avLst/>
          </a:prstGeom>
        </p:spPr>
        <p:txBody>
          <a:bodyPr lIns="0" tIns="0" rIns="0" bIns="0" rtlCol="0" anchor="t">
            <a:spAutoFit/>
          </a:bodyPr>
          <a:lstStyle/>
          <a:p>
            <a:pPr algn="just">
              <a:buNone/>
            </a:pPr>
            <a:r>
              <a:rPr lang="en-US" sz="2800" b="1" i="0" u="none" strike="noStrike" dirty="0">
                <a:solidFill>
                  <a:schemeClr val="bg1"/>
                </a:solidFill>
                <a:effectLst/>
                <a:latin typeface="Arial" panose="020B0604020202020204" pitchFamily="34" charset="0"/>
                <a:cs typeface="Arial" panose="020B0604020202020204" pitchFamily="34" charset="0"/>
              </a:rPr>
              <a:t>CKH Group’s mission is to provide our communities and financial leaders with quality accounting support, made accessible by our international resources and local expertise. </a:t>
            </a:r>
            <a:r>
              <a:rPr lang="en-US" sz="2800" b="0" i="0" u="none" strike="noStrike" dirty="0">
                <a:solidFill>
                  <a:schemeClr val="bg1"/>
                </a:solidFill>
                <a:effectLst/>
                <a:latin typeface="Arial" panose="020B0604020202020204" pitchFamily="34" charset="0"/>
                <a:cs typeface="Arial" panose="020B0604020202020204" pitchFamily="34" charset="0"/>
              </a:rPr>
              <a:t>Through our client-first partnership, we simplify compliance and take accountability for your financial success.</a:t>
            </a:r>
          </a:p>
          <a:p>
            <a:pPr algn="just">
              <a:buNone/>
            </a:pPr>
            <a:r>
              <a:rPr lang="en-US" sz="2800" b="0" i="0" u="none" strike="noStrike" dirty="0">
                <a:solidFill>
                  <a:schemeClr val="bg1"/>
                </a:solidFill>
                <a:effectLst/>
                <a:latin typeface="Arial" panose="020B0604020202020204" pitchFamily="34" charset="0"/>
                <a:cs typeface="Arial" panose="020B0604020202020204" pitchFamily="34" charset="0"/>
              </a:rPr>
              <a:t> </a:t>
            </a:r>
          </a:p>
          <a:p>
            <a:pPr algn="just"/>
            <a:r>
              <a:rPr lang="en-US" sz="2800" b="0" i="0" u="none" strike="noStrike" dirty="0">
                <a:solidFill>
                  <a:schemeClr val="bg1"/>
                </a:solidFill>
                <a:effectLst/>
                <a:latin typeface="Arial" panose="020B0604020202020204" pitchFamily="34" charset="0"/>
                <a:cs typeface="Arial" panose="020B0604020202020204" pitchFamily="34" charset="0"/>
              </a:rPr>
              <a:t>Every interaction with CKH Group is a blend of our 20+ years of local expertise with the scalability of our global network of support, a partnership that feels personal, and a commitment to simplifying the complexities of assurance, tax, and accounting. </a:t>
            </a:r>
            <a:r>
              <a:rPr lang="en-US" sz="2800" b="1" i="0" u="none" strike="noStrike" dirty="0">
                <a:solidFill>
                  <a:schemeClr val="bg1"/>
                </a:solidFill>
                <a:effectLst/>
                <a:latin typeface="Arial" panose="020B0604020202020204" pitchFamily="34" charset="0"/>
                <a:cs typeface="Arial" panose="020B0604020202020204" pitchFamily="34" charset="0"/>
              </a:rPr>
              <a:t>We take on your financial challenges as our own: your success is our goal.</a:t>
            </a:r>
            <a:endParaRPr lang="en-US" sz="2800" b="0" i="0" u="none" strike="noStrike" dirty="0">
              <a:solidFill>
                <a:schemeClr val="bg1"/>
              </a:solidFill>
              <a:effectLst/>
              <a:latin typeface="Arial" panose="020B0604020202020204" pitchFamily="34" charset="0"/>
              <a:cs typeface="Arial" panose="020B0604020202020204" pitchFamily="34" charset="0"/>
            </a:endParaRPr>
          </a:p>
        </p:txBody>
      </p:sp>
      <p:sp>
        <p:nvSpPr>
          <p:cNvPr id="12" name="TextBox 12"/>
          <p:cNvSpPr txBox="1">
            <a:spLocks/>
          </p:cNvSpPr>
          <p:nvPr/>
        </p:nvSpPr>
        <p:spPr>
          <a:xfrm>
            <a:off x="2360212" y="2813302"/>
            <a:ext cx="10288987" cy="658963"/>
          </a:xfrm>
          <a:prstGeom prst="rect">
            <a:avLst/>
          </a:prstGeom>
        </p:spPr>
        <p:txBody>
          <a:bodyPr wrap="square" lIns="0" tIns="0" rIns="0" bIns="0" rtlCol="0" anchor="t">
            <a:spAutoFit/>
          </a:bodyPr>
          <a:lstStyle/>
          <a:p>
            <a:pPr algn="l">
              <a:lnSpc>
                <a:spcPts val="5441"/>
              </a:lnSpc>
            </a:pPr>
            <a:r>
              <a:rPr lang="en-US" sz="3627" dirty="0">
                <a:solidFill>
                  <a:srgbClr val="FFFFFF"/>
                </a:solidFill>
                <a:latin typeface="Arial Bold"/>
                <a:ea typeface="Arial Bold"/>
                <a:cs typeface="Arial Bold"/>
                <a:sym typeface="Arial Bold"/>
              </a:rPr>
              <a:t>WE TAKE YOUR BUSINESS </a:t>
            </a:r>
            <a:r>
              <a:rPr lang="en-US" sz="3627" dirty="0">
                <a:solidFill>
                  <a:srgbClr val="FAA146"/>
                </a:solidFill>
                <a:latin typeface="Arial Bold"/>
                <a:ea typeface="Arial Bold"/>
                <a:cs typeface="Arial Bold"/>
                <a:sym typeface="Arial Bold"/>
              </a:rPr>
              <a:t>PERSONALLY</a:t>
            </a:r>
          </a:p>
        </p:txBody>
      </p:sp>
      <p:grpSp>
        <p:nvGrpSpPr>
          <p:cNvPr id="13" name="Group 13"/>
          <p:cNvGrpSpPr>
            <a:grpSpLocks noGrp="1" noUngrp="1" noRot="1" noMove="1" noResize="1"/>
          </p:cNvGrpSpPr>
          <p:nvPr/>
        </p:nvGrpSpPr>
        <p:grpSpPr>
          <a:xfrm>
            <a:off x="0" y="0"/>
            <a:ext cx="18288000" cy="1475496"/>
            <a:chOff x="0" y="0"/>
            <a:chExt cx="6671512" cy="538265"/>
          </a:xfrm>
        </p:grpSpPr>
        <p:sp>
          <p:nvSpPr>
            <p:cNvPr id="14" name="Freeform 14"/>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15" name="Freeform 15"/>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7"/>
            <a:stretch>
              <a:fillRect t="-30" b="-30"/>
            </a:stretch>
          </a:blipFill>
        </p:spPr>
        <p:txBody>
          <a:bodyPr/>
          <a:lstStyle/>
          <a:p>
            <a:endParaRPr lang="en-US"/>
          </a:p>
        </p:txBody>
      </p:sp>
      <p:sp>
        <p:nvSpPr>
          <p:cNvPr id="16" name="TextBox 16"/>
          <p:cNvSpPr txBox="1">
            <a:spLocks/>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Bold"/>
                <a:sym typeface="Arial Bold"/>
              </a:rPr>
              <a:t>OUR PURPOSE</a:t>
            </a:r>
          </a:p>
        </p:txBody>
      </p:sp>
      <p:grpSp>
        <p:nvGrpSpPr>
          <p:cNvPr id="17" name="Group 17"/>
          <p:cNvGrpSpPr>
            <a:grpSpLocks/>
          </p:cNvGrpSpPr>
          <p:nvPr/>
        </p:nvGrpSpPr>
        <p:grpSpPr>
          <a:xfrm>
            <a:off x="12254244" y="808974"/>
            <a:ext cx="3959461" cy="3959461"/>
            <a:chOff x="0" y="0"/>
            <a:chExt cx="812800" cy="812800"/>
          </a:xfrm>
        </p:grpSpPr>
        <p:sp>
          <p:nvSpPr>
            <p:cNvPr id="18" name="Freeform 18"/>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D9ED"/>
            </a:solidFill>
          </p:spPr>
          <p:txBody>
            <a:bodyPr/>
            <a:lstStyle/>
            <a:p>
              <a:endParaRPr lang="en-US"/>
            </a:p>
          </p:txBody>
        </p:sp>
        <p:sp>
          <p:nvSpPr>
            <p:cNvPr id="19" name="TextBox 19"/>
            <p:cNvSpPr txBox="1">
              <a:spLocks/>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grpSp>
        <p:nvGrpSpPr>
          <p:cNvPr id="20" name="Group 20"/>
          <p:cNvGrpSpPr>
            <a:grpSpLocks noChangeAspect="1"/>
          </p:cNvGrpSpPr>
          <p:nvPr/>
        </p:nvGrpSpPr>
        <p:grpSpPr>
          <a:xfrm>
            <a:off x="12433949" y="987884"/>
            <a:ext cx="3600051" cy="3600037"/>
            <a:chOff x="0" y="0"/>
            <a:chExt cx="6350000" cy="6349975"/>
          </a:xfrm>
        </p:grpSpPr>
        <p:sp>
          <p:nvSpPr>
            <p:cNvPr id="21" name="Freeform 21"/>
            <p:cNvSpPr>
              <a:spLock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4646" r="-15352"/>
              </a:stretch>
            </a:blipFill>
          </p:spPr>
          <p:txBody>
            <a:bodyPr/>
            <a:lstStyle/>
            <a:p>
              <a:endParaRPr lang="en-US"/>
            </a:p>
          </p:txBody>
        </p:sp>
      </p:grpSp>
      <p:sp>
        <p:nvSpPr>
          <p:cNvPr id="22" name="TextBox 11">
            <a:extLst>
              <a:ext uri="{FF2B5EF4-FFF2-40B4-BE49-F238E27FC236}">
                <a16:creationId xmlns:a16="http://schemas.microsoft.com/office/drawing/2014/main" id="{5536FB24-F5CC-C221-32FF-15553B6FAB05}"/>
              </a:ext>
            </a:extLst>
          </p:cNvPr>
          <p:cNvSpPr txBox="1">
            <a:spLocks/>
          </p:cNvSpPr>
          <p:nvPr/>
        </p:nvSpPr>
        <p:spPr>
          <a:xfrm>
            <a:off x="2360213" y="3618869"/>
            <a:ext cx="9714326" cy="666849"/>
          </a:xfrm>
          <a:prstGeom prst="rect">
            <a:avLst/>
          </a:prstGeom>
        </p:spPr>
        <p:txBody>
          <a:bodyPr wrap="square" lIns="0" tIns="0" rIns="0" bIns="0" rtlCol="0" anchor="t">
            <a:spAutoFit/>
          </a:bodyPr>
          <a:lstStyle/>
          <a:p>
            <a:pPr>
              <a:lnSpc>
                <a:spcPts val="2550"/>
              </a:lnSpc>
              <a:spcAft>
                <a:spcPts val="1725"/>
              </a:spcAft>
              <a:buNone/>
            </a:pPr>
            <a:r>
              <a:rPr lang="en-US" sz="2400" b="0" i="0" u="none" strike="noStrike" dirty="0">
                <a:solidFill>
                  <a:srgbClr val="B3D9ED"/>
                </a:solidFill>
                <a:effectLst/>
                <a:latin typeface="Arial" panose="020B0604020202020204" pitchFamily="34" charset="0"/>
                <a:cs typeface="Arial" panose="020B0604020202020204" pitchFamily="34" charset="0"/>
              </a:rPr>
              <a:t>That's why we return your calls, respond to your concerns, and celebrate your wins- just like we have for our clients for over 20 years.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11" b="-16611"/>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7004716" y="1541954"/>
            <a:ext cx="11797131" cy="5843610"/>
          </a:xfrm>
          <a:custGeom>
            <a:avLst/>
            <a:gdLst/>
            <a:ahLst/>
            <a:cxnLst/>
            <a:rect l="l" t="t" r="r" b="b"/>
            <a:pathLst>
              <a:path w="11797131" h="5843610">
                <a:moveTo>
                  <a:pt x="0" y="0"/>
                </a:moveTo>
                <a:lnTo>
                  <a:pt x="11797130" y="0"/>
                </a:lnTo>
                <a:lnTo>
                  <a:pt x="11797130" y="5843609"/>
                </a:lnTo>
                <a:lnTo>
                  <a:pt x="0" y="5843609"/>
                </a:lnTo>
                <a:lnTo>
                  <a:pt x="0" y="0"/>
                </a:lnTo>
                <a:close/>
              </a:path>
            </a:pathLst>
          </a:custGeom>
          <a:blipFill>
            <a:blip r:embed="rId3">
              <a:alphaModFix amt="47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9165495" y="2915289"/>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a:spLocks noGrp="1" noRot="1" noMove="1" noResize="1" noEditPoints="1" noAdjustHandles="1" noChangeArrowheads="1" noChangeShapeType="1"/>
          </p:cNvSpPr>
          <p:nvPr/>
        </p:nvSpPr>
        <p:spPr>
          <a:xfrm>
            <a:off x="13130089" y="5808231"/>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a:spLocks noGrp="1" noRot="1" noMove="1" noResize="1" noEditPoints="1" noAdjustHandles="1" noChangeArrowheads="1" noChangeShapeType="1"/>
          </p:cNvSpPr>
          <p:nvPr/>
        </p:nvSpPr>
        <p:spPr>
          <a:xfrm>
            <a:off x="13162939" y="2823439"/>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a:spLocks noGrp="1" noRot="1" noMove="1" noResize="1" noEditPoints="1" noAdjustHandles="1" noChangeArrowheads="1" noChangeShapeType="1"/>
          </p:cNvSpPr>
          <p:nvPr/>
        </p:nvSpPr>
        <p:spPr>
          <a:xfrm>
            <a:off x="13894753" y="2876496"/>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a:spLocks noGrp="1" noRot="1" noMove="1" noResize="1" noEditPoints="1" noAdjustHandles="1" noChangeArrowheads="1" noChangeShapeType="1"/>
          </p:cNvSpPr>
          <p:nvPr/>
        </p:nvSpPr>
        <p:spPr>
          <a:xfrm>
            <a:off x="12178272" y="2699676"/>
            <a:ext cx="232887" cy="522807"/>
          </a:xfrm>
          <a:custGeom>
            <a:avLst/>
            <a:gdLst/>
            <a:ahLst/>
            <a:cxnLst/>
            <a:rect l="l" t="t" r="r" b="b"/>
            <a:pathLst>
              <a:path w="232887" h="522807">
                <a:moveTo>
                  <a:pt x="0" y="0"/>
                </a:moveTo>
                <a:lnTo>
                  <a:pt x="232887" y="0"/>
                </a:lnTo>
                <a:lnTo>
                  <a:pt x="232887" y="522807"/>
                </a:lnTo>
                <a:lnTo>
                  <a:pt x="0" y="522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a:spLocks noGrp="1" noRot="1" noMove="1" noResize="1" noEditPoints="1" noAdjustHandles="1" noChangeArrowheads="1" noChangeShapeType="1"/>
          </p:cNvSpPr>
          <p:nvPr/>
        </p:nvSpPr>
        <p:spPr>
          <a:xfrm>
            <a:off x="12974624" y="2176868"/>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a:spLocks noGrp="1" noRot="1" noMove="1" noResize="1" noEditPoints="1" noAdjustHandles="1" noChangeArrowheads="1" noChangeShapeType="1"/>
          </p:cNvSpPr>
          <p:nvPr/>
        </p:nvSpPr>
        <p:spPr>
          <a:xfrm>
            <a:off x="13378633" y="2300631"/>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8090378" y="2486196"/>
            <a:ext cx="2107244" cy="337243"/>
          </a:xfrm>
          <a:prstGeom prst="rect">
            <a:avLst/>
          </a:prstGeom>
          <a:solidFill>
            <a:schemeClr val="bg1"/>
          </a:solidFill>
        </p:spPr>
        <p:txBody>
          <a:bodyPr lIns="0" tIns="0" rIns="0" bIns="0" rtlCol="0" anchor="t">
            <a:spAutoFit/>
          </a:bodyPr>
          <a:lstStyle/>
          <a:p>
            <a:pPr algn="ctr">
              <a:lnSpc>
                <a:spcPts val="2415"/>
              </a:lnSpc>
            </a:pPr>
            <a:r>
              <a:rPr lang="en-US" sz="1725" dirty="0">
                <a:solidFill>
                  <a:srgbClr val="1E3148"/>
                </a:solidFill>
                <a:latin typeface="Arial Bold"/>
                <a:ea typeface="Arial Bold"/>
                <a:cs typeface="Arial Bold"/>
                <a:sym typeface="Arial Bold"/>
              </a:rPr>
              <a:t>HQ</a:t>
            </a:r>
            <a:r>
              <a:rPr lang="en-US" sz="1725" dirty="0">
                <a:solidFill>
                  <a:srgbClr val="1E3148"/>
                </a:solidFill>
                <a:latin typeface="Arial"/>
                <a:ea typeface="Arial"/>
                <a:cs typeface="Arial"/>
                <a:sym typeface="Arial"/>
              </a:rPr>
              <a:t>: Atlanta, Georgia</a:t>
            </a:r>
          </a:p>
        </p:txBody>
      </p:sp>
      <p:sp>
        <p:nvSpPr>
          <p:cNvPr id="12" name="TextBox 12"/>
          <p:cNvSpPr txBox="1">
            <a:spLocks noGrp="1" noRot="1" noMove="1" noResize="1" noEditPoints="1" noAdjustHandles="1" noChangeArrowheads="1" noChangeShapeType="1"/>
          </p:cNvSpPr>
          <p:nvPr/>
        </p:nvSpPr>
        <p:spPr>
          <a:xfrm>
            <a:off x="12443235" y="5106215"/>
            <a:ext cx="1577318" cy="588944"/>
          </a:xfrm>
          <a:prstGeom prst="rect">
            <a:avLst/>
          </a:prstGeom>
          <a:solidFill>
            <a:schemeClr val="bg1"/>
          </a:solidFill>
        </p:spPr>
        <p:txBody>
          <a:bodyPr wrap="square" lIns="0" tIns="0" rIns="0" bIns="0" rtlCol="0" anchor="t">
            <a:spAutoFit/>
          </a:bodyPr>
          <a:lstStyle/>
          <a:p>
            <a:pPr algn="ctr">
              <a:lnSpc>
                <a:spcPts val="2414"/>
              </a:lnSpc>
            </a:pPr>
            <a:r>
              <a:rPr lang="en-US" sz="1725" dirty="0">
                <a:solidFill>
                  <a:srgbClr val="1E3148"/>
                </a:solidFill>
                <a:latin typeface="Arial"/>
                <a:ea typeface="Arial"/>
                <a:cs typeface="Arial"/>
                <a:sym typeface="Arial"/>
              </a:rPr>
              <a:t>Cape Town, </a:t>
            </a:r>
          </a:p>
          <a:p>
            <a:pPr algn="ctr">
              <a:lnSpc>
                <a:spcPts val="2415"/>
              </a:lnSpc>
            </a:pPr>
            <a:r>
              <a:rPr lang="en-US" sz="1725" dirty="0">
                <a:solidFill>
                  <a:srgbClr val="1E3148"/>
                </a:solidFill>
                <a:latin typeface="Arial"/>
                <a:ea typeface="Arial"/>
                <a:cs typeface="Arial"/>
                <a:sym typeface="Arial"/>
              </a:rPr>
              <a:t>South Africa</a:t>
            </a:r>
          </a:p>
        </p:txBody>
      </p:sp>
      <p:sp>
        <p:nvSpPr>
          <p:cNvPr id="13" name="TextBox 13"/>
          <p:cNvSpPr txBox="1">
            <a:spLocks noGrp="1" noRot="1" noMove="1" noResize="1" noEditPoints="1" noAdjustHandles="1" noChangeArrowheads="1" noChangeShapeType="1"/>
          </p:cNvSpPr>
          <p:nvPr/>
        </p:nvSpPr>
        <p:spPr>
          <a:xfrm>
            <a:off x="10844051" y="3270046"/>
            <a:ext cx="1884508"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Barcelona, Spain</a:t>
            </a:r>
          </a:p>
        </p:txBody>
      </p:sp>
      <p:sp>
        <p:nvSpPr>
          <p:cNvPr id="14" name="TextBox 14"/>
          <p:cNvSpPr txBox="1">
            <a:spLocks noGrp="1" noRot="1" noMove="1" noResize="1" noEditPoints="1" noAdjustHandles="1" noChangeArrowheads="1" noChangeShapeType="1"/>
          </p:cNvSpPr>
          <p:nvPr/>
        </p:nvSpPr>
        <p:spPr>
          <a:xfrm>
            <a:off x="13704911" y="2314242"/>
            <a:ext cx="1530406"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Kyiv, Ukraine</a:t>
            </a:r>
          </a:p>
        </p:txBody>
      </p:sp>
      <p:sp>
        <p:nvSpPr>
          <p:cNvPr id="15" name="TextBox 15"/>
          <p:cNvSpPr txBox="1">
            <a:spLocks noGrp="1" noRot="1" noMove="1" noResize="1" noEditPoints="1" noAdjustHandles="1" noChangeArrowheads="1" noChangeShapeType="1"/>
          </p:cNvSpPr>
          <p:nvPr/>
        </p:nvSpPr>
        <p:spPr>
          <a:xfrm>
            <a:off x="12839927" y="3369219"/>
            <a:ext cx="1848898"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Athens, Greece</a:t>
            </a:r>
          </a:p>
        </p:txBody>
      </p:sp>
      <p:sp>
        <p:nvSpPr>
          <p:cNvPr id="16" name="TextBox 16"/>
          <p:cNvSpPr txBox="1">
            <a:spLocks noGrp="1" noRot="1" noMove="1" noResize="1" noEditPoints="1" noAdjustHandles="1" noChangeArrowheads="1" noChangeShapeType="1"/>
          </p:cNvSpPr>
          <p:nvPr/>
        </p:nvSpPr>
        <p:spPr>
          <a:xfrm>
            <a:off x="12203455" y="1777659"/>
            <a:ext cx="1806952" cy="281167"/>
          </a:xfrm>
          <a:prstGeom prst="rect">
            <a:avLst/>
          </a:prstGeom>
          <a:solidFill>
            <a:schemeClr val="bg1"/>
          </a:solidFill>
        </p:spPr>
        <p:txBody>
          <a:bodyPr wrap="square" lIns="0" tIns="0" rIns="0" bIns="0" rtlCol="0" anchor="t">
            <a:spAutoFit/>
          </a:bodyPr>
          <a:lstStyle/>
          <a:p>
            <a:pPr algn="ctr">
              <a:lnSpc>
                <a:spcPts val="2415"/>
              </a:lnSpc>
            </a:pPr>
            <a:r>
              <a:rPr lang="en-US" sz="1725">
                <a:solidFill>
                  <a:srgbClr val="1E3148"/>
                </a:solidFill>
                <a:latin typeface="Arial"/>
                <a:ea typeface="Arial"/>
                <a:cs typeface="Arial"/>
                <a:sym typeface="Arial"/>
              </a:rPr>
              <a:t>Poznań, Poland</a:t>
            </a:r>
          </a:p>
        </p:txBody>
      </p:sp>
      <p:sp>
        <p:nvSpPr>
          <p:cNvPr id="17" name="TextBox 17"/>
          <p:cNvSpPr txBox="1">
            <a:spLocks noGrp="1" noRot="1" noMove="1" noResize="1" noEditPoints="1" noAdjustHandles="1" noChangeArrowheads="1" noChangeShapeType="1"/>
          </p:cNvSpPr>
          <p:nvPr/>
        </p:nvSpPr>
        <p:spPr>
          <a:xfrm>
            <a:off x="14230067" y="2858047"/>
            <a:ext cx="1874356"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Baku, Azerbaijan</a:t>
            </a:r>
          </a:p>
        </p:txBody>
      </p:sp>
      <p:grpSp>
        <p:nvGrpSpPr>
          <p:cNvPr id="18" name="Group 18"/>
          <p:cNvGrpSpPr>
            <a:grpSpLocks noGrp="1" noUngrp="1" noRot="1" noMove="1" noResize="1"/>
          </p:cNvGrpSpPr>
          <p:nvPr/>
        </p:nvGrpSpPr>
        <p:grpSpPr>
          <a:xfrm>
            <a:off x="0" y="1218609"/>
            <a:ext cx="7643323" cy="9068391"/>
            <a:chOff x="0" y="0"/>
            <a:chExt cx="3102120" cy="3529521"/>
          </a:xfrm>
        </p:grpSpPr>
        <p:sp>
          <p:nvSpPr>
            <p:cNvPr id="19" name="Freeform 19"/>
            <p:cNvSpPr>
              <a:spLocks noGrp="1" noRot="1" noMove="1" noResize="1" noEditPoints="1" noAdjustHandles="1" noChangeArrowheads="1" noChangeShapeType="1"/>
            </p:cNvSpPr>
            <p:nvPr/>
          </p:nvSpPr>
          <p:spPr>
            <a:xfrm>
              <a:off x="0" y="0"/>
              <a:ext cx="3102120" cy="3529521"/>
            </a:xfrm>
            <a:custGeom>
              <a:avLst/>
              <a:gdLst/>
              <a:ahLst/>
              <a:cxnLst/>
              <a:rect l="l" t="t" r="r" b="b"/>
              <a:pathLst>
                <a:path w="3102120" h="3529521">
                  <a:moveTo>
                    <a:pt x="0" y="0"/>
                  </a:moveTo>
                  <a:lnTo>
                    <a:pt x="3102120" y="0"/>
                  </a:lnTo>
                  <a:lnTo>
                    <a:pt x="3102120" y="3529521"/>
                  </a:lnTo>
                  <a:lnTo>
                    <a:pt x="0" y="3529521"/>
                  </a:lnTo>
                  <a:close/>
                </a:path>
              </a:pathLst>
            </a:custGeom>
            <a:solidFill>
              <a:srgbClr val="015186"/>
            </a:solidFill>
          </p:spPr>
          <p:txBody>
            <a:bodyPr/>
            <a:lstStyle/>
            <a:p>
              <a:endParaRPr lang="en-US"/>
            </a:p>
          </p:txBody>
        </p:sp>
      </p:grpSp>
      <p:grpSp>
        <p:nvGrpSpPr>
          <p:cNvPr id="20" name="Group 20"/>
          <p:cNvGrpSpPr>
            <a:grpSpLocks noGrp="1" noUngrp="1" noRot="1" noMove="1" noResize="1"/>
          </p:cNvGrpSpPr>
          <p:nvPr/>
        </p:nvGrpSpPr>
        <p:grpSpPr>
          <a:xfrm>
            <a:off x="4192394" y="6209049"/>
            <a:ext cx="2983390" cy="2983390"/>
            <a:chOff x="0" y="0"/>
            <a:chExt cx="3977853" cy="3977853"/>
          </a:xfrm>
        </p:grpSpPr>
        <p:grpSp>
          <p:nvGrpSpPr>
            <p:cNvPr id="21" name="Group 21"/>
            <p:cNvGrpSpPr>
              <a:grpSpLocks noGrp="1" noUngrp="1" noRot="1" noMove="1" noResize="1"/>
            </p:cNvGrpSpPr>
            <p:nvPr/>
          </p:nvGrpSpPr>
          <p:grpSpPr>
            <a:xfrm>
              <a:off x="0" y="0"/>
              <a:ext cx="3977853" cy="3977853"/>
              <a:chOff x="0" y="0"/>
              <a:chExt cx="812800" cy="812800"/>
            </a:xfrm>
          </p:grpSpPr>
          <p:sp>
            <p:nvSpPr>
              <p:cNvPr id="22" name="Freeform 2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23" name="TextBox 23"/>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0"/>
                  </a:lnSpc>
                </a:pPr>
                <a:endParaRPr/>
              </a:p>
            </p:txBody>
          </p:sp>
        </p:grpSp>
        <p:sp>
          <p:nvSpPr>
            <p:cNvPr id="24" name="TextBox 24"/>
            <p:cNvSpPr txBox="1">
              <a:spLocks noGrp="1" noRot="1" noMove="1" noResize="1" noEditPoints="1" noAdjustHandles="1" noChangeArrowheads="1" noChangeShapeType="1"/>
            </p:cNvSpPr>
            <p:nvPr/>
          </p:nvSpPr>
          <p:spPr>
            <a:xfrm>
              <a:off x="0" y="863385"/>
              <a:ext cx="3977853" cy="2281821"/>
            </a:xfrm>
            <a:prstGeom prst="rect">
              <a:avLst/>
            </a:prstGeom>
          </p:spPr>
          <p:txBody>
            <a:bodyPr lIns="0" tIns="0" rIns="0" bIns="0" rtlCol="0" anchor="t">
              <a:spAutoFit/>
            </a:bodyPr>
            <a:lstStyle/>
            <a:p>
              <a:pPr algn="ctr">
                <a:lnSpc>
                  <a:spcPts val="4525"/>
                </a:lnSpc>
              </a:pPr>
              <a:r>
                <a:rPr lang="en-US" sz="3232" dirty="0">
                  <a:solidFill>
                    <a:srgbClr val="FFFFFF"/>
                  </a:solidFill>
                  <a:latin typeface="Arial Bold"/>
                  <a:ea typeface="Arial Bold"/>
                  <a:cs typeface="Arial Bold"/>
                  <a:sym typeface="Arial Bold"/>
                </a:rPr>
                <a:t>Servicing Fortune 1000 companies</a:t>
              </a:r>
            </a:p>
          </p:txBody>
        </p:sp>
      </p:grpSp>
      <p:grpSp>
        <p:nvGrpSpPr>
          <p:cNvPr id="25" name="Group 25"/>
          <p:cNvGrpSpPr>
            <a:grpSpLocks noGrp="1" noUngrp="1" noRot="1" noMove="1" noResize="1"/>
          </p:cNvGrpSpPr>
          <p:nvPr/>
        </p:nvGrpSpPr>
        <p:grpSpPr>
          <a:xfrm>
            <a:off x="8118758" y="7602216"/>
            <a:ext cx="7547275" cy="1522947"/>
            <a:chOff x="0" y="0"/>
            <a:chExt cx="2206127" cy="445169"/>
          </a:xfrm>
        </p:grpSpPr>
        <p:sp>
          <p:nvSpPr>
            <p:cNvPr id="26" name="Freeform 26"/>
            <p:cNvSpPr>
              <a:spLocks noGrp="1" noRot="1" noMove="1" noResize="1" noEditPoints="1" noAdjustHandles="1" noChangeArrowheads="1" noChangeShapeType="1"/>
            </p:cNvSpPr>
            <p:nvPr/>
          </p:nvSpPr>
          <p:spPr>
            <a:xfrm>
              <a:off x="0" y="0"/>
              <a:ext cx="2206127" cy="445169"/>
            </a:xfrm>
            <a:custGeom>
              <a:avLst/>
              <a:gdLst/>
              <a:ahLst/>
              <a:cxnLst/>
              <a:rect l="l" t="t" r="r" b="b"/>
              <a:pathLst>
                <a:path w="2206127" h="445169">
                  <a:moveTo>
                    <a:pt x="0" y="0"/>
                  </a:moveTo>
                  <a:lnTo>
                    <a:pt x="2206127" y="0"/>
                  </a:lnTo>
                  <a:lnTo>
                    <a:pt x="2206127" y="445169"/>
                  </a:lnTo>
                  <a:lnTo>
                    <a:pt x="0" y="445169"/>
                  </a:lnTo>
                  <a:close/>
                </a:path>
              </a:pathLst>
            </a:custGeom>
            <a:solidFill>
              <a:srgbClr val="EDC18A"/>
            </a:solidFill>
          </p:spPr>
          <p:txBody>
            <a:bodyPr/>
            <a:lstStyle/>
            <a:p>
              <a:endParaRPr lang="en-US"/>
            </a:p>
          </p:txBody>
        </p:sp>
        <p:sp>
          <p:nvSpPr>
            <p:cNvPr id="27" name="TextBox 27"/>
            <p:cNvSpPr txBox="1">
              <a:spLocks noGrp="1" noRot="1" noMove="1" noResize="1" noEditPoints="1" noAdjustHandles="1" noChangeArrowheads="1" noChangeShapeType="1"/>
            </p:cNvSpPr>
            <p:nvPr/>
          </p:nvSpPr>
          <p:spPr>
            <a:xfrm>
              <a:off x="0" y="-114300"/>
              <a:ext cx="2206127" cy="559469"/>
            </a:xfrm>
            <a:prstGeom prst="rect">
              <a:avLst/>
            </a:prstGeom>
          </p:spPr>
          <p:txBody>
            <a:bodyPr lIns="67235" tIns="67235" rIns="67235" bIns="67235" rtlCol="0" anchor="ctr"/>
            <a:lstStyle/>
            <a:p>
              <a:pPr algn="ctr">
                <a:lnSpc>
                  <a:spcPts val="2911"/>
                </a:lnSpc>
              </a:pPr>
              <a:endParaRPr/>
            </a:p>
          </p:txBody>
        </p:sp>
      </p:grpSp>
      <p:grpSp>
        <p:nvGrpSpPr>
          <p:cNvPr id="28" name="Group 28"/>
          <p:cNvGrpSpPr>
            <a:grpSpLocks noGrp="1" noUngrp="1" noRot="1" noMove="1" noResize="1"/>
          </p:cNvGrpSpPr>
          <p:nvPr/>
        </p:nvGrpSpPr>
        <p:grpSpPr>
          <a:xfrm>
            <a:off x="12005218" y="8882709"/>
            <a:ext cx="5254082" cy="1130587"/>
            <a:chOff x="0" y="0"/>
            <a:chExt cx="1535809" cy="330479"/>
          </a:xfrm>
        </p:grpSpPr>
        <p:sp>
          <p:nvSpPr>
            <p:cNvPr id="29" name="Freeform 29"/>
            <p:cNvSpPr>
              <a:spLocks noGrp="1" noRot="1" noMove="1" noResize="1" noEditPoints="1" noAdjustHandles="1" noChangeArrowheads="1" noChangeShapeType="1"/>
            </p:cNvSpPr>
            <p:nvPr/>
          </p:nvSpPr>
          <p:spPr>
            <a:xfrm>
              <a:off x="0" y="0"/>
              <a:ext cx="1535809" cy="330479"/>
            </a:xfrm>
            <a:custGeom>
              <a:avLst/>
              <a:gdLst/>
              <a:ahLst/>
              <a:cxnLst/>
              <a:rect l="l" t="t" r="r" b="b"/>
              <a:pathLst>
                <a:path w="1535809" h="330479">
                  <a:moveTo>
                    <a:pt x="0" y="0"/>
                  </a:moveTo>
                  <a:lnTo>
                    <a:pt x="1535809" y="0"/>
                  </a:lnTo>
                  <a:lnTo>
                    <a:pt x="1535809" y="330479"/>
                  </a:lnTo>
                  <a:lnTo>
                    <a:pt x="0" y="330479"/>
                  </a:lnTo>
                  <a:close/>
                </a:path>
              </a:pathLst>
            </a:custGeom>
            <a:solidFill>
              <a:srgbClr val="015186"/>
            </a:solidFill>
          </p:spPr>
          <p:txBody>
            <a:bodyPr/>
            <a:lstStyle/>
            <a:p>
              <a:endParaRPr lang="en-US"/>
            </a:p>
          </p:txBody>
        </p:sp>
        <p:sp>
          <p:nvSpPr>
            <p:cNvPr id="30" name="TextBox 30"/>
            <p:cNvSpPr txBox="1">
              <a:spLocks noGrp="1" noRot="1" noMove="1" noResize="1" noEditPoints="1" noAdjustHandles="1" noChangeArrowheads="1" noChangeShapeType="1"/>
            </p:cNvSpPr>
            <p:nvPr/>
          </p:nvSpPr>
          <p:spPr>
            <a:xfrm>
              <a:off x="0" y="-114300"/>
              <a:ext cx="1535809" cy="444779"/>
            </a:xfrm>
            <a:prstGeom prst="rect">
              <a:avLst/>
            </a:prstGeom>
          </p:spPr>
          <p:txBody>
            <a:bodyPr lIns="67235" tIns="67235" rIns="67235" bIns="67235" rtlCol="0" anchor="ctr"/>
            <a:lstStyle/>
            <a:p>
              <a:pPr algn="ctr">
                <a:lnSpc>
                  <a:spcPts val="2911"/>
                </a:lnSpc>
              </a:pPr>
              <a:endParaRPr/>
            </a:p>
          </p:txBody>
        </p:sp>
      </p:grpSp>
      <p:sp>
        <p:nvSpPr>
          <p:cNvPr id="31" name="Freeform 31"/>
          <p:cNvSpPr>
            <a:spLocks noGrp="1" noRot="1" noMove="1" noResize="1" noEditPoints="1" noAdjustHandles="1" noChangeArrowheads="1" noChangeShapeType="1"/>
          </p:cNvSpPr>
          <p:nvPr/>
        </p:nvSpPr>
        <p:spPr>
          <a:xfrm>
            <a:off x="15576692" y="9032958"/>
            <a:ext cx="1436332" cy="830088"/>
          </a:xfrm>
          <a:custGeom>
            <a:avLst/>
            <a:gdLst/>
            <a:ahLst/>
            <a:cxnLst/>
            <a:rect l="l" t="t" r="r" b="b"/>
            <a:pathLst>
              <a:path w="1436332" h="830088">
                <a:moveTo>
                  <a:pt x="0" y="0"/>
                </a:moveTo>
                <a:lnTo>
                  <a:pt x="1436332" y="0"/>
                </a:lnTo>
                <a:lnTo>
                  <a:pt x="1436332" y="830088"/>
                </a:lnTo>
                <a:lnTo>
                  <a:pt x="0" y="830088"/>
                </a:lnTo>
                <a:lnTo>
                  <a:pt x="0" y="0"/>
                </a:lnTo>
                <a:close/>
              </a:path>
            </a:pathLst>
          </a:custGeom>
          <a:blipFill>
            <a:blip r:embed="rId9"/>
            <a:stretch>
              <a:fillRect/>
            </a:stretch>
          </a:blipFill>
        </p:spPr>
        <p:txBody>
          <a:bodyPr/>
          <a:lstStyle/>
          <a:p>
            <a:endParaRPr lang="en-US"/>
          </a:p>
        </p:txBody>
      </p:sp>
      <p:sp>
        <p:nvSpPr>
          <p:cNvPr id="32" name="TextBox 32"/>
          <p:cNvSpPr txBox="1">
            <a:spLocks noGrp="1" noRot="1" noMove="1" noResize="1" noEditPoints="1" noAdjustHandles="1" noChangeArrowheads="1" noChangeShapeType="1"/>
          </p:cNvSpPr>
          <p:nvPr/>
        </p:nvSpPr>
        <p:spPr>
          <a:xfrm>
            <a:off x="10430237" y="7743658"/>
            <a:ext cx="1945040"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200+</a:t>
            </a:r>
          </a:p>
        </p:txBody>
      </p:sp>
      <p:sp>
        <p:nvSpPr>
          <p:cNvPr id="33" name="TextBox 33"/>
          <p:cNvSpPr txBox="1">
            <a:spLocks noGrp="1" noRot="1" noMove="1" noResize="1" noEditPoints="1" noAdjustHandles="1" noChangeArrowheads="1" noChangeShapeType="1"/>
          </p:cNvSpPr>
          <p:nvPr/>
        </p:nvSpPr>
        <p:spPr>
          <a:xfrm>
            <a:off x="12203455" y="7758771"/>
            <a:ext cx="1587531"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8</a:t>
            </a:r>
          </a:p>
        </p:txBody>
      </p:sp>
      <p:grpSp>
        <p:nvGrpSpPr>
          <p:cNvPr id="34" name="Group 34"/>
          <p:cNvGrpSpPr>
            <a:grpSpLocks noGrp="1" noUngrp="1" noRot="1" noMove="1" noResize="1"/>
          </p:cNvGrpSpPr>
          <p:nvPr/>
        </p:nvGrpSpPr>
        <p:grpSpPr>
          <a:xfrm rot="2700000">
            <a:off x="13561385" y="6504283"/>
            <a:ext cx="651071" cy="1806963"/>
            <a:chOff x="0" y="0"/>
            <a:chExt cx="101618" cy="282027"/>
          </a:xfrm>
        </p:grpSpPr>
        <p:sp>
          <p:nvSpPr>
            <p:cNvPr id="35" name="Freeform 35"/>
            <p:cNvSpPr>
              <a:spLocks noGrp="1" noRot="1" noMove="1" noResize="1" noEditPoints="1" noAdjustHandles="1" noChangeArrowheads="1" noChangeShapeType="1"/>
            </p:cNvSpPr>
            <p:nvPr/>
          </p:nvSpPr>
          <p:spPr>
            <a:xfrm>
              <a:off x="0" y="0"/>
              <a:ext cx="101618" cy="282027"/>
            </a:xfrm>
            <a:custGeom>
              <a:avLst/>
              <a:gdLst/>
              <a:ahLst/>
              <a:cxnLst/>
              <a:rect l="l" t="t" r="r" b="b"/>
              <a:pathLst>
                <a:path w="101618" h="282027">
                  <a:moveTo>
                    <a:pt x="50809" y="282027"/>
                  </a:moveTo>
                  <a:lnTo>
                    <a:pt x="101618" y="0"/>
                  </a:lnTo>
                  <a:lnTo>
                    <a:pt x="0" y="0"/>
                  </a:lnTo>
                  <a:lnTo>
                    <a:pt x="50809" y="282027"/>
                  </a:lnTo>
                  <a:close/>
                </a:path>
              </a:pathLst>
            </a:custGeom>
            <a:solidFill>
              <a:srgbClr val="1E3148"/>
            </a:solidFill>
          </p:spPr>
          <p:txBody>
            <a:bodyPr/>
            <a:lstStyle/>
            <a:p>
              <a:endParaRPr lang="en-US"/>
            </a:p>
          </p:txBody>
        </p:sp>
        <p:sp>
          <p:nvSpPr>
            <p:cNvPr id="36" name="TextBox 36"/>
            <p:cNvSpPr txBox="1">
              <a:spLocks noGrp="1" noRot="1" noMove="1" noResize="1" noEditPoints="1" noAdjustHandles="1" noChangeArrowheads="1" noChangeShapeType="1"/>
            </p:cNvSpPr>
            <p:nvPr/>
          </p:nvSpPr>
          <p:spPr>
            <a:xfrm>
              <a:off x="15878" y="-17955"/>
              <a:ext cx="69862" cy="169041"/>
            </a:xfrm>
            <a:prstGeom prst="rect">
              <a:avLst/>
            </a:prstGeom>
          </p:spPr>
          <p:txBody>
            <a:bodyPr lIns="67235" tIns="67235" rIns="67235" bIns="67235" rtlCol="0" anchor="ctr"/>
            <a:lstStyle/>
            <a:p>
              <a:pPr algn="ctr">
                <a:lnSpc>
                  <a:spcPts val="1926"/>
                </a:lnSpc>
              </a:pPr>
              <a:endParaRPr/>
            </a:p>
          </p:txBody>
        </p:sp>
      </p:grpSp>
      <p:grpSp>
        <p:nvGrpSpPr>
          <p:cNvPr id="37" name="Group 37"/>
          <p:cNvGrpSpPr>
            <a:grpSpLocks noGrp="1" noUngrp="1" noRot="1" noMove="1" noResize="1"/>
          </p:cNvGrpSpPr>
          <p:nvPr/>
        </p:nvGrpSpPr>
        <p:grpSpPr>
          <a:xfrm>
            <a:off x="16192848" y="7222342"/>
            <a:ext cx="1970097" cy="1970097"/>
            <a:chOff x="0" y="0"/>
            <a:chExt cx="2626796" cy="2626796"/>
          </a:xfrm>
        </p:grpSpPr>
        <p:grpSp>
          <p:nvGrpSpPr>
            <p:cNvPr id="38" name="Group 38"/>
            <p:cNvGrpSpPr>
              <a:grpSpLocks noGrp="1" noUngrp="1" noRot="1" noMove="1" noResize="1"/>
            </p:cNvGrpSpPr>
            <p:nvPr/>
          </p:nvGrpSpPr>
          <p:grpSpPr>
            <a:xfrm>
              <a:off x="0" y="0"/>
              <a:ext cx="2626796" cy="2626796"/>
              <a:chOff x="0" y="0"/>
              <a:chExt cx="812800" cy="812800"/>
            </a:xfrm>
          </p:grpSpPr>
          <p:sp>
            <p:nvSpPr>
              <p:cNvPr id="39" name="Freeform 3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40" name="TextBox 40"/>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1"/>
                  </a:lnSpc>
                </a:pPr>
                <a:endParaRPr/>
              </a:p>
            </p:txBody>
          </p:sp>
        </p:grpSp>
        <p:sp>
          <p:nvSpPr>
            <p:cNvPr id="41" name="TextBox 41"/>
            <p:cNvSpPr txBox="1">
              <a:spLocks noGrp="1" noRot="1" noMove="1" noResize="1" noEditPoints="1" noAdjustHandles="1" noChangeArrowheads="1" noChangeShapeType="1"/>
            </p:cNvSpPr>
            <p:nvPr/>
          </p:nvSpPr>
          <p:spPr>
            <a:xfrm>
              <a:off x="183777" y="398378"/>
              <a:ext cx="2307178" cy="1821256"/>
            </a:xfrm>
            <a:prstGeom prst="rect">
              <a:avLst/>
            </a:prstGeom>
          </p:spPr>
          <p:txBody>
            <a:bodyPr lIns="0" tIns="0" rIns="0" bIns="0" rtlCol="0" anchor="t">
              <a:spAutoFit/>
            </a:bodyPr>
            <a:lstStyle/>
            <a:p>
              <a:pPr algn="ctr">
                <a:lnSpc>
                  <a:spcPts val="2715"/>
                </a:lnSpc>
              </a:pPr>
              <a:r>
                <a:rPr lang="en-US" sz="2225" dirty="0">
                  <a:solidFill>
                    <a:srgbClr val="FFFFFF"/>
                  </a:solidFill>
                  <a:latin typeface="Arial Bold"/>
                  <a:ea typeface="Arial Bold"/>
                  <a:cs typeface="Arial Bold"/>
                  <a:sym typeface="Arial Bold"/>
                </a:rPr>
                <a:t>Servicing companies in 22 countries</a:t>
              </a:r>
            </a:p>
          </p:txBody>
        </p:sp>
      </p:grpSp>
      <p:grpSp>
        <p:nvGrpSpPr>
          <p:cNvPr id="42" name="Group 42"/>
          <p:cNvGrpSpPr>
            <a:grpSpLocks noGrp="1" noUngrp="1" noRot="1" noMove="1" noResize="1"/>
          </p:cNvGrpSpPr>
          <p:nvPr/>
        </p:nvGrpSpPr>
        <p:grpSpPr>
          <a:xfrm>
            <a:off x="9281939" y="6428195"/>
            <a:ext cx="7147968" cy="995893"/>
            <a:chOff x="0" y="0"/>
            <a:chExt cx="1115642" cy="155437"/>
          </a:xfrm>
        </p:grpSpPr>
        <p:sp>
          <p:nvSpPr>
            <p:cNvPr id="43" name="Freeform 43"/>
            <p:cNvSpPr>
              <a:spLocks noGrp="1" noRot="1" noMove="1" noResize="1" noEditPoints="1" noAdjustHandles="1" noChangeArrowheads="1" noChangeShapeType="1"/>
            </p:cNvSpPr>
            <p:nvPr/>
          </p:nvSpPr>
          <p:spPr>
            <a:xfrm>
              <a:off x="0" y="0"/>
              <a:ext cx="1115642" cy="155437"/>
            </a:xfrm>
            <a:custGeom>
              <a:avLst/>
              <a:gdLst/>
              <a:ahLst/>
              <a:cxnLst/>
              <a:rect l="l" t="t" r="r" b="b"/>
              <a:pathLst>
                <a:path w="1115642" h="155437">
                  <a:moveTo>
                    <a:pt x="16246" y="0"/>
                  </a:moveTo>
                  <a:lnTo>
                    <a:pt x="1099395" y="0"/>
                  </a:lnTo>
                  <a:cubicBezTo>
                    <a:pt x="1108368" y="0"/>
                    <a:pt x="1115642" y="7274"/>
                    <a:pt x="1115642" y="16246"/>
                  </a:cubicBezTo>
                  <a:lnTo>
                    <a:pt x="1115642" y="139191"/>
                  </a:lnTo>
                  <a:cubicBezTo>
                    <a:pt x="1115642" y="148163"/>
                    <a:pt x="1108368" y="155437"/>
                    <a:pt x="1099395" y="155437"/>
                  </a:cubicBezTo>
                  <a:lnTo>
                    <a:pt x="16246" y="155437"/>
                  </a:lnTo>
                  <a:cubicBezTo>
                    <a:pt x="7274" y="155437"/>
                    <a:pt x="0" y="148163"/>
                    <a:pt x="0" y="139191"/>
                  </a:cubicBezTo>
                  <a:lnTo>
                    <a:pt x="0" y="16246"/>
                  </a:lnTo>
                  <a:cubicBezTo>
                    <a:pt x="0" y="7274"/>
                    <a:pt x="7274" y="0"/>
                    <a:pt x="16246" y="0"/>
                  </a:cubicBezTo>
                  <a:close/>
                </a:path>
              </a:pathLst>
            </a:custGeom>
            <a:solidFill>
              <a:srgbClr val="1E3148"/>
            </a:solidFill>
          </p:spPr>
          <p:txBody>
            <a:bodyPr/>
            <a:lstStyle/>
            <a:p>
              <a:endParaRPr lang="en-US"/>
            </a:p>
          </p:txBody>
        </p:sp>
        <p:sp>
          <p:nvSpPr>
            <p:cNvPr id="44" name="TextBox 44"/>
            <p:cNvSpPr txBox="1">
              <a:spLocks noGrp="1" noRot="1" noMove="1" noResize="1" noEditPoints="1" noAdjustHandles="1" noChangeArrowheads="1" noChangeShapeType="1"/>
            </p:cNvSpPr>
            <p:nvPr/>
          </p:nvSpPr>
          <p:spPr>
            <a:xfrm>
              <a:off x="0" y="-38100"/>
              <a:ext cx="1115642" cy="193537"/>
            </a:xfrm>
            <a:prstGeom prst="rect">
              <a:avLst/>
            </a:prstGeom>
          </p:spPr>
          <p:txBody>
            <a:bodyPr lIns="67235" tIns="67235" rIns="67235" bIns="67235" rtlCol="0" anchor="ctr"/>
            <a:lstStyle/>
            <a:p>
              <a:pPr algn="ctr">
                <a:lnSpc>
                  <a:spcPts val="1926"/>
                </a:lnSpc>
              </a:pPr>
              <a:endParaRPr/>
            </a:p>
          </p:txBody>
        </p:sp>
      </p:grpSp>
      <p:grpSp>
        <p:nvGrpSpPr>
          <p:cNvPr id="45" name="Group 45"/>
          <p:cNvGrpSpPr>
            <a:grpSpLocks noGrp="1" noUngrp="1" noRot="1" noChangeAspect="1" noMove="1" noResize="1"/>
          </p:cNvGrpSpPr>
          <p:nvPr/>
        </p:nvGrpSpPr>
        <p:grpSpPr>
          <a:xfrm>
            <a:off x="13430677" y="6539155"/>
            <a:ext cx="749051" cy="749048"/>
            <a:chOff x="0" y="0"/>
            <a:chExt cx="6350000" cy="6349975"/>
          </a:xfrm>
        </p:grpSpPr>
        <p:sp>
          <p:nvSpPr>
            <p:cNvPr id="46" name="Freeform 4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r="-50375"/>
              </a:stretch>
            </a:blipFill>
          </p:spPr>
          <p:txBody>
            <a:bodyPr/>
            <a:lstStyle/>
            <a:p>
              <a:endParaRPr lang="en-US"/>
            </a:p>
          </p:txBody>
        </p:sp>
      </p:grpSp>
      <p:grpSp>
        <p:nvGrpSpPr>
          <p:cNvPr id="47" name="Group 47"/>
          <p:cNvGrpSpPr>
            <a:grpSpLocks noGrp="1" noUngrp="1" noRot="1" noChangeAspect="1" noMove="1" noResize="1"/>
          </p:cNvGrpSpPr>
          <p:nvPr/>
        </p:nvGrpSpPr>
        <p:grpSpPr>
          <a:xfrm>
            <a:off x="9493686" y="6539155"/>
            <a:ext cx="749051" cy="749048"/>
            <a:chOff x="0" y="0"/>
            <a:chExt cx="6350000" cy="6349975"/>
          </a:xfrm>
        </p:grpSpPr>
        <p:sp>
          <p:nvSpPr>
            <p:cNvPr id="48" name="Freeform 48"/>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24652" r="-52729"/>
              </a:stretch>
            </a:blipFill>
          </p:spPr>
          <p:txBody>
            <a:bodyPr/>
            <a:lstStyle/>
            <a:p>
              <a:endParaRPr lang="en-US"/>
            </a:p>
          </p:txBody>
        </p:sp>
      </p:grpSp>
      <p:grpSp>
        <p:nvGrpSpPr>
          <p:cNvPr id="49" name="Group 49"/>
          <p:cNvGrpSpPr>
            <a:grpSpLocks noGrp="1" noUngrp="1" noRot="1" noChangeAspect="1" noMove="1" noResize="1"/>
          </p:cNvGrpSpPr>
          <p:nvPr/>
        </p:nvGrpSpPr>
        <p:grpSpPr>
          <a:xfrm>
            <a:off x="10476870" y="6539155"/>
            <a:ext cx="749051" cy="749048"/>
            <a:chOff x="0" y="0"/>
            <a:chExt cx="6350000" cy="6349975"/>
          </a:xfrm>
        </p:grpSpPr>
        <p:sp>
          <p:nvSpPr>
            <p:cNvPr id="50" name="Freeform 50"/>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txBody>
            <a:bodyPr/>
            <a:lstStyle/>
            <a:p>
              <a:endParaRPr lang="en-US"/>
            </a:p>
          </p:txBody>
        </p:sp>
      </p:grpSp>
      <p:sp>
        <p:nvSpPr>
          <p:cNvPr id="51" name="Freeform 51"/>
          <p:cNvSpPr>
            <a:spLocks noGrp="1" noRot="1" noMove="1" noResize="1" noEditPoints="1" noAdjustHandles="1" noChangeArrowheads="1" noChangeShapeType="1"/>
          </p:cNvSpPr>
          <p:nvPr/>
        </p:nvSpPr>
        <p:spPr>
          <a:xfrm>
            <a:off x="11460054" y="6539155"/>
            <a:ext cx="749048" cy="749048"/>
          </a:xfrm>
          <a:custGeom>
            <a:avLst/>
            <a:gdLst/>
            <a:ahLst/>
            <a:cxnLst/>
            <a:rect l="l" t="t" r="r" b="b"/>
            <a:pathLst>
              <a:path w="749048" h="749048">
                <a:moveTo>
                  <a:pt x="0" y="0"/>
                </a:moveTo>
                <a:lnTo>
                  <a:pt x="749049" y="0"/>
                </a:lnTo>
                <a:lnTo>
                  <a:pt x="749049" y="749048"/>
                </a:lnTo>
                <a:lnTo>
                  <a:pt x="0" y="7490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 name="Freeform 52"/>
          <p:cNvSpPr>
            <a:spLocks noGrp="1" noRot="1" noMove="1" noResize="1" noEditPoints="1" noAdjustHandles="1" noChangeArrowheads="1" noChangeShapeType="1"/>
          </p:cNvSpPr>
          <p:nvPr/>
        </p:nvSpPr>
        <p:spPr>
          <a:xfrm>
            <a:off x="12443235" y="6539155"/>
            <a:ext cx="749048" cy="749048"/>
          </a:xfrm>
          <a:custGeom>
            <a:avLst/>
            <a:gdLst/>
            <a:ahLst/>
            <a:cxnLst/>
            <a:rect l="l" t="t" r="r" b="b"/>
            <a:pathLst>
              <a:path w="749048" h="749048">
                <a:moveTo>
                  <a:pt x="0" y="0"/>
                </a:moveTo>
                <a:lnTo>
                  <a:pt x="749049" y="0"/>
                </a:lnTo>
                <a:lnTo>
                  <a:pt x="749049" y="749048"/>
                </a:lnTo>
                <a:lnTo>
                  <a:pt x="0" y="7490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53" name="Group 53"/>
          <p:cNvGrpSpPr>
            <a:grpSpLocks noGrp="1" noUngrp="1" noRot="1" noChangeAspect="1" noMove="1" noResize="1"/>
          </p:cNvGrpSpPr>
          <p:nvPr/>
        </p:nvGrpSpPr>
        <p:grpSpPr>
          <a:xfrm>
            <a:off x="14418122" y="6539155"/>
            <a:ext cx="749051" cy="749048"/>
            <a:chOff x="0" y="0"/>
            <a:chExt cx="6350000" cy="6349975"/>
          </a:xfrm>
        </p:grpSpPr>
        <p:sp>
          <p:nvSpPr>
            <p:cNvPr id="54" name="Freeform 54"/>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49999" r="-49999"/>
              </a:stretch>
            </a:blipFill>
          </p:spPr>
          <p:txBody>
            <a:bodyPr/>
            <a:lstStyle/>
            <a:p>
              <a:endParaRPr lang="en-US"/>
            </a:p>
          </p:txBody>
        </p:sp>
      </p:grpSp>
      <p:grpSp>
        <p:nvGrpSpPr>
          <p:cNvPr id="55" name="Group 55"/>
          <p:cNvGrpSpPr>
            <a:grpSpLocks noGrp="1" noUngrp="1" noRot="1" noChangeAspect="1" noMove="1" noResize="1"/>
          </p:cNvGrpSpPr>
          <p:nvPr/>
        </p:nvGrpSpPr>
        <p:grpSpPr>
          <a:xfrm>
            <a:off x="15401306" y="6539155"/>
            <a:ext cx="749051" cy="749048"/>
            <a:chOff x="0" y="0"/>
            <a:chExt cx="6350000" cy="6349975"/>
          </a:xfrm>
        </p:grpSpPr>
        <p:sp>
          <p:nvSpPr>
            <p:cNvPr id="56" name="Freeform 5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25046" r="-25046"/>
              </a:stretch>
            </a:blipFill>
          </p:spPr>
          <p:txBody>
            <a:bodyPr/>
            <a:lstStyle/>
            <a:p>
              <a:endParaRPr lang="en-US"/>
            </a:p>
          </p:txBody>
        </p:sp>
      </p:grpSp>
      <p:sp>
        <p:nvSpPr>
          <p:cNvPr id="57" name="Freeform 57"/>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19"/>
            <a:stretch>
              <a:fillRect/>
            </a:stretch>
          </a:blipFill>
        </p:spPr>
        <p:txBody>
          <a:bodyPr/>
          <a:lstStyle/>
          <a:p>
            <a:endParaRPr lang="en-US"/>
          </a:p>
        </p:txBody>
      </p:sp>
      <p:grpSp>
        <p:nvGrpSpPr>
          <p:cNvPr id="58" name="Group 58"/>
          <p:cNvGrpSpPr>
            <a:grpSpLocks noGrp="1" noUngrp="1" noRot="1" noMove="1" noResize="1"/>
          </p:cNvGrpSpPr>
          <p:nvPr/>
        </p:nvGrpSpPr>
        <p:grpSpPr>
          <a:xfrm>
            <a:off x="0" y="0"/>
            <a:ext cx="18288000" cy="1475496"/>
            <a:chOff x="0" y="0"/>
            <a:chExt cx="6671512" cy="538265"/>
          </a:xfrm>
        </p:grpSpPr>
        <p:sp>
          <p:nvSpPr>
            <p:cNvPr id="59" name="Freeform 59"/>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60" name="Freeform 60"/>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20"/>
            <a:stretch>
              <a:fillRect t="-30" b="-30"/>
            </a:stretch>
          </a:blipFill>
        </p:spPr>
        <p:txBody>
          <a:bodyPr/>
          <a:lstStyle/>
          <a:p>
            <a:endParaRPr lang="en-US"/>
          </a:p>
        </p:txBody>
      </p:sp>
      <p:sp>
        <p:nvSpPr>
          <p:cNvPr id="61" name="TextBox 61"/>
          <p:cNvSpPr txBox="1">
            <a:spLocks noGrp="1" noRot="1" noMove="1" noResize="1" noEditPoints="1" noAdjustHandles="1" noChangeArrowheads="1" noChangeShapeType="1"/>
          </p:cNvSpPr>
          <p:nvPr/>
        </p:nvSpPr>
        <p:spPr>
          <a:xfrm>
            <a:off x="602403" y="2069062"/>
            <a:ext cx="6578139" cy="3016210"/>
          </a:xfrm>
          <a:prstGeom prst="rect">
            <a:avLst/>
          </a:prstGeom>
        </p:spPr>
        <p:txBody>
          <a:bodyPr lIns="0" tIns="0" rIns="0" bIns="0" rtlCol="0" anchor="t">
            <a:spAutoFit/>
          </a:bodyPr>
          <a:lstStyle/>
          <a:p>
            <a:pPr algn="l"/>
            <a:r>
              <a:rPr lang="en-US" sz="3600" dirty="0">
                <a:solidFill>
                  <a:srgbClr val="FFFFFF"/>
                </a:solidFill>
                <a:latin typeface="Arial Bold"/>
                <a:ea typeface="Arial Bold"/>
                <a:cs typeface="Arial Bold"/>
                <a:sym typeface="Arial Bold"/>
              </a:rPr>
              <a:t>LOCAL EXPERTISE BACKED BY GLOBAL SUPPORT</a:t>
            </a:r>
          </a:p>
          <a:p>
            <a:pPr algn="l"/>
            <a:endParaRPr lang="en-US" sz="1200" dirty="0">
              <a:solidFill>
                <a:srgbClr val="FFFFFF"/>
              </a:solidFill>
              <a:latin typeface="Arial Bold"/>
              <a:ea typeface="Arial Bold"/>
              <a:cs typeface="Arial Bold"/>
              <a:sym typeface="Arial Bold"/>
            </a:endParaRPr>
          </a:p>
          <a:p>
            <a:pPr algn="l"/>
            <a:r>
              <a:rPr lang="en-US" sz="2800" dirty="0">
                <a:solidFill>
                  <a:srgbClr val="FFFFFF"/>
                </a:solidFill>
                <a:latin typeface="Arial"/>
                <a:ea typeface="Arial"/>
                <a:cs typeface="Arial"/>
                <a:sym typeface="Arial"/>
              </a:rPr>
              <a:t>Atlanta-based headquarters with offices across the globe to provide big firm capabilities with a boutique, client-first approach.</a:t>
            </a:r>
          </a:p>
        </p:txBody>
      </p:sp>
      <p:sp>
        <p:nvSpPr>
          <p:cNvPr id="62" name="TextBox 62"/>
          <p:cNvSpPr txBox="1">
            <a:spLocks noGrp="1" noRot="1" noMove="1" noResize="1" noEditPoints="1" noAdjustHandles="1" noChangeArrowheads="1" noChangeShapeType="1"/>
          </p:cNvSpPr>
          <p:nvPr/>
        </p:nvSpPr>
        <p:spPr>
          <a:xfrm>
            <a:off x="10559745" y="8448705"/>
            <a:ext cx="1512807" cy="337456"/>
          </a:xfrm>
          <a:prstGeom prst="rect">
            <a:avLst/>
          </a:prstGeom>
        </p:spPr>
        <p:txBody>
          <a:bodyPr lIns="0" tIns="0" rIns="0" bIns="0" rtlCol="0" anchor="t">
            <a:spAutoFit/>
          </a:bodyPr>
          <a:lstStyle/>
          <a:p>
            <a:pPr algn="ctr">
              <a:lnSpc>
                <a:spcPts val="2403"/>
              </a:lnSpc>
            </a:pPr>
            <a:r>
              <a:rPr lang="en-US" sz="1717">
                <a:solidFill>
                  <a:srgbClr val="1E3148"/>
                </a:solidFill>
                <a:latin typeface="Arial"/>
                <a:ea typeface="Arial"/>
                <a:cs typeface="Arial"/>
                <a:sym typeface="Arial"/>
              </a:rPr>
              <a:t>employees</a:t>
            </a:r>
          </a:p>
        </p:txBody>
      </p:sp>
      <p:sp>
        <p:nvSpPr>
          <p:cNvPr id="63" name="TextBox 63"/>
          <p:cNvSpPr txBox="1">
            <a:spLocks noGrp="1" noRot="1" noMove="1" noResize="1" noEditPoints="1" noAdjustHandles="1" noChangeArrowheads="1" noChangeShapeType="1"/>
          </p:cNvSpPr>
          <p:nvPr/>
        </p:nvSpPr>
        <p:spPr>
          <a:xfrm>
            <a:off x="12408171" y="8463261"/>
            <a:ext cx="1178100" cy="336450"/>
          </a:xfrm>
          <a:prstGeom prst="rect">
            <a:avLst/>
          </a:prstGeom>
        </p:spPr>
        <p:txBody>
          <a:bodyPr lIns="0" tIns="0" rIns="0" bIns="0" rtlCol="0" anchor="t">
            <a:spAutoFit/>
          </a:bodyPr>
          <a:lstStyle/>
          <a:p>
            <a:pPr algn="ctr">
              <a:lnSpc>
                <a:spcPts val="2403"/>
              </a:lnSpc>
            </a:pPr>
            <a:r>
              <a:rPr lang="en-US" sz="1717">
                <a:solidFill>
                  <a:srgbClr val="1E3148"/>
                </a:solidFill>
                <a:latin typeface="Arial"/>
                <a:ea typeface="Arial"/>
                <a:cs typeface="Arial"/>
                <a:sym typeface="Arial"/>
              </a:rPr>
              <a:t>locations</a:t>
            </a:r>
          </a:p>
        </p:txBody>
      </p:sp>
      <p:sp>
        <p:nvSpPr>
          <p:cNvPr id="64" name="TextBox 64"/>
          <p:cNvSpPr txBox="1">
            <a:spLocks noGrp="1" noRot="1" noMove="1" noResize="1" noEditPoints="1" noAdjustHandles="1" noChangeArrowheads="1" noChangeShapeType="1"/>
          </p:cNvSpPr>
          <p:nvPr/>
        </p:nvSpPr>
        <p:spPr>
          <a:xfrm>
            <a:off x="12084638" y="9124224"/>
            <a:ext cx="1586813" cy="966129"/>
          </a:xfrm>
          <a:prstGeom prst="rect">
            <a:avLst/>
          </a:prstGeom>
        </p:spPr>
        <p:txBody>
          <a:bodyPr lIns="0" tIns="0" rIns="0" bIns="0" rtlCol="0" anchor="t">
            <a:spAutoFit/>
          </a:bodyPr>
          <a:lstStyle/>
          <a:p>
            <a:pPr algn="ctr">
              <a:lnSpc>
                <a:spcPts val="7041"/>
              </a:lnSpc>
            </a:pPr>
            <a:r>
              <a:rPr lang="en-US" sz="5029" dirty="0">
                <a:solidFill>
                  <a:srgbClr val="FFFFFF"/>
                </a:solidFill>
                <a:latin typeface="Arial Bold"/>
                <a:ea typeface="Arial Bold"/>
                <a:cs typeface="Arial Bold"/>
                <a:sym typeface="Arial Bold"/>
              </a:rPr>
              <a:t>250</a:t>
            </a:r>
          </a:p>
        </p:txBody>
      </p:sp>
      <p:sp>
        <p:nvSpPr>
          <p:cNvPr id="65" name="TextBox 65"/>
          <p:cNvSpPr txBox="1">
            <a:spLocks noGrp="1" noRot="1" noMove="1" noResize="1" noEditPoints="1" noAdjustHandles="1" noChangeArrowheads="1" noChangeShapeType="1"/>
          </p:cNvSpPr>
          <p:nvPr/>
        </p:nvSpPr>
        <p:spPr>
          <a:xfrm>
            <a:off x="12177040" y="9005704"/>
            <a:ext cx="1452482" cy="304893"/>
          </a:xfrm>
          <a:prstGeom prst="rect">
            <a:avLst/>
          </a:prstGeom>
        </p:spPr>
        <p:txBody>
          <a:bodyPr lIns="0" tIns="0" rIns="0" bIns="0" rtlCol="0" anchor="t">
            <a:spAutoFit/>
          </a:bodyPr>
          <a:lstStyle/>
          <a:p>
            <a:pPr algn="ctr">
              <a:lnSpc>
                <a:spcPts val="2200"/>
              </a:lnSpc>
            </a:pPr>
            <a:r>
              <a:rPr lang="en-US" sz="1572" dirty="0">
                <a:solidFill>
                  <a:srgbClr val="FFFFFF"/>
                </a:solidFill>
                <a:latin typeface="Arial"/>
                <a:ea typeface="Arial"/>
                <a:cs typeface="Arial"/>
                <a:sym typeface="Arial"/>
              </a:rPr>
              <a:t>firm network</a:t>
            </a:r>
          </a:p>
        </p:txBody>
      </p:sp>
      <p:sp>
        <p:nvSpPr>
          <p:cNvPr id="66" name="TextBox 66"/>
          <p:cNvSpPr txBox="1">
            <a:spLocks noGrp="1" noRot="1" noMove="1" noResize="1" noEditPoints="1" noAdjustHandles="1" noChangeArrowheads="1" noChangeShapeType="1"/>
          </p:cNvSpPr>
          <p:nvPr/>
        </p:nvSpPr>
        <p:spPr>
          <a:xfrm>
            <a:off x="13605240" y="9130371"/>
            <a:ext cx="1729748" cy="966129"/>
          </a:xfrm>
          <a:prstGeom prst="rect">
            <a:avLst/>
          </a:prstGeom>
        </p:spPr>
        <p:txBody>
          <a:bodyPr lIns="0" tIns="0" rIns="0" bIns="0" rtlCol="0" anchor="t">
            <a:spAutoFit/>
          </a:bodyPr>
          <a:lstStyle/>
          <a:p>
            <a:pPr algn="ctr">
              <a:lnSpc>
                <a:spcPts val="7041"/>
              </a:lnSpc>
            </a:pPr>
            <a:r>
              <a:rPr lang="en-US" sz="5029">
                <a:solidFill>
                  <a:srgbClr val="FFFFFF"/>
                </a:solidFill>
                <a:latin typeface="Arial Bold"/>
                <a:ea typeface="Arial Bold"/>
                <a:cs typeface="Arial Bold"/>
                <a:sym typeface="Arial Bold"/>
              </a:rPr>
              <a:t>100</a:t>
            </a:r>
          </a:p>
        </p:txBody>
      </p:sp>
      <p:sp>
        <p:nvSpPr>
          <p:cNvPr id="67" name="TextBox 67"/>
          <p:cNvSpPr txBox="1">
            <a:spLocks noGrp="1" noRot="1" noMove="1" noResize="1" noEditPoints="1" noAdjustHandles="1" noChangeArrowheads="1" noChangeShapeType="1"/>
          </p:cNvSpPr>
          <p:nvPr/>
        </p:nvSpPr>
        <p:spPr>
          <a:xfrm>
            <a:off x="14022586" y="9005704"/>
            <a:ext cx="1078369" cy="304893"/>
          </a:xfrm>
          <a:prstGeom prst="rect">
            <a:avLst/>
          </a:prstGeom>
        </p:spPr>
        <p:txBody>
          <a:bodyPr lIns="0" tIns="0" rIns="0" bIns="0" rtlCol="0" anchor="t">
            <a:spAutoFit/>
          </a:bodyPr>
          <a:lstStyle/>
          <a:p>
            <a:pPr algn="ctr">
              <a:lnSpc>
                <a:spcPts val="2200"/>
              </a:lnSpc>
            </a:pPr>
            <a:r>
              <a:rPr lang="en-US" sz="1572">
                <a:solidFill>
                  <a:srgbClr val="FFFFFF"/>
                </a:solidFill>
                <a:latin typeface="Arial"/>
                <a:ea typeface="Arial"/>
                <a:cs typeface="Arial"/>
                <a:sym typeface="Arial"/>
              </a:rPr>
              <a:t>countries</a:t>
            </a:r>
          </a:p>
        </p:txBody>
      </p:sp>
      <p:sp>
        <p:nvSpPr>
          <p:cNvPr id="68" name="TextBox 68"/>
          <p:cNvSpPr txBox="1">
            <a:spLocks noGrp="1" noRot="1" noMove="1" noResize="1" noEditPoints="1" noAdjustHandles="1" noChangeArrowheads="1" noChangeShapeType="1"/>
          </p:cNvSpPr>
          <p:nvPr/>
        </p:nvSpPr>
        <p:spPr>
          <a:xfrm>
            <a:off x="13790987" y="7758771"/>
            <a:ext cx="1587531" cy="966129"/>
          </a:xfrm>
          <a:prstGeom prst="rect">
            <a:avLst/>
          </a:prstGeom>
        </p:spPr>
        <p:txBody>
          <a:bodyPr lIns="0" tIns="0" rIns="0" bIns="0" rtlCol="0" anchor="t">
            <a:spAutoFit/>
          </a:bodyPr>
          <a:lstStyle/>
          <a:p>
            <a:pPr algn="ctr">
              <a:lnSpc>
                <a:spcPts val="7041"/>
              </a:lnSpc>
            </a:pPr>
            <a:r>
              <a:rPr lang="en-US" sz="5029">
                <a:solidFill>
                  <a:srgbClr val="000000"/>
                </a:solidFill>
                <a:latin typeface="Arial Bold"/>
                <a:ea typeface="Arial Bold"/>
                <a:cs typeface="Arial Bold"/>
                <a:sym typeface="Arial Bold"/>
              </a:rPr>
              <a:t>22</a:t>
            </a:r>
          </a:p>
        </p:txBody>
      </p:sp>
      <p:sp>
        <p:nvSpPr>
          <p:cNvPr id="69" name="TextBox 69"/>
          <p:cNvSpPr txBox="1">
            <a:spLocks noGrp="1" noRot="1" noMove="1" noResize="1" noEditPoints="1" noAdjustHandles="1" noChangeArrowheads="1" noChangeShapeType="1"/>
          </p:cNvSpPr>
          <p:nvPr/>
        </p:nvSpPr>
        <p:spPr>
          <a:xfrm>
            <a:off x="13586803" y="8525910"/>
            <a:ext cx="1995898" cy="268302"/>
          </a:xfrm>
          <a:prstGeom prst="rect">
            <a:avLst/>
          </a:prstGeom>
        </p:spPr>
        <p:txBody>
          <a:bodyPr lIns="0" tIns="0" rIns="0" bIns="0" rtlCol="0" anchor="t">
            <a:spAutoFit/>
          </a:bodyPr>
          <a:lstStyle/>
          <a:p>
            <a:pPr algn="ctr">
              <a:lnSpc>
                <a:spcPts val="1820"/>
              </a:lnSpc>
            </a:pPr>
            <a:r>
              <a:rPr lang="en-US" sz="1717">
                <a:solidFill>
                  <a:srgbClr val="1E3148"/>
                </a:solidFill>
                <a:latin typeface="Arial"/>
                <a:ea typeface="Arial"/>
                <a:cs typeface="Arial"/>
                <a:sym typeface="Arial"/>
              </a:rPr>
              <a:t>languages</a:t>
            </a:r>
          </a:p>
        </p:txBody>
      </p:sp>
      <p:grpSp>
        <p:nvGrpSpPr>
          <p:cNvPr id="70" name="Group 70"/>
          <p:cNvGrpSpPr>
            <a:grpSpLocks noGrp="1" noUngrp="1" noRot="1" noMove="1" noResize="1"/>
          </p:cNvGrpSpPr>
          <p:nvPr/>
        </p:nvGrpSpPr>
        <p:grpSpPr>
          <a:xfrm>
            <a:off x="296206" y="6428195"/>
            <a:ext cx="3382220" cy="3382220"/>
            <a:chOff x="0" y="0"/>
            <a:chExt cx="812800" cy="812800"/>
          </a:xfrm>
        </p:grpSpPr>
        <p:sp>
          <p:nvSpPr>
            <p:cNvPr id="71" name="Freeform 71"/>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a:p>
          </p:txBody>
        </p:sp>
        <p:sp>
          <p:nvSpPr>
            <p:cNvPr id="72" name="TextBox 72"/>
            <p:cNvSpPr txBox="1">
              <a:spLocks noGrp="1" noRot="1" noMove="1" noResize="1" noEditPoints="1" noAdjustHandles="1" noChangeArrowheads="1" noChangeShapeType="1"/>
            </p:cNvSpPr>
            <p:nvPr/>
          </p:nvSpPr>
          <p:spPr>
            <a:xfrm>
              <a:off x="76200" y="19050"/>
              <a:ext cx="660400" cy="717550"/>
            </a:xfrm>
            <a:prstGeom prst="rect">
              <a:avLst/>
            </a:prstGeom>
          </p:spPr>
          <p:txBody>
            <a:bodyPr lIns="158771" tIns="158771" rIns="158771" bIns="158771" rtlCol="0" anchor="ctr"/>
            <a:lstStyle/>
            <a:p>
              <a:pPr algn="ctr">
                <a:lnSpc>
                  <a:spcPts val="1971"/>
                </a:lnSpc>
              </a:pPr>
              <a:endParaRPr/>
            </a:p>
          </p:txBody>
        </p:sp>
      </p:grpSp>
      <p:sp>
        <p:nvSpPr>
          <p:cNvPr id="73" name="TextBox 73"/>
          <p:cNvSpPr txBox="1">
            <a:spLocks/>
          </p:cNvSpPr>
          <p:nvPr/>
        </p:nvSpPr>
        <p:spPr>
          <a:xfrm>
            <a:off x="583086" y="7571715"/>
            <a:ext cx="2808459" cy="1096710"/>
          </a:xfrm>
          <a:prstGeom prst="rect">
            <a:avLst/>
          </a:prstGeom>
        </p:spPr>
        <p:txBody>
          <a:bodyPr lIns="0" tIns="0" rIns="0" bIns="0" rtlCol="0" anchor="t">
            <a:spAutoFit/>
          </a:bodyPr>
          <a:lstStyle/>
          <a:p>
            <a:pPr algn="ctr">
              <a:lnSpc>
                <a:spcPts val="4686"/>
              </a:lnSpc>
            </a:pPr>
            <a:r>
              <a:rPr lang="en-US" sz="3347" dirty="0">
                <a:solidFill>
                  <a:srgbClr val="FFFFFF"/>
                </a:solidFill>
                <a:latin typeface="Arial Bold"/>
                <a:ea typeface="Arial Bold"/>
                <a:cs typeface="Arial Bold"/>
                <a:sym typeface="Arial Bold"/>
              </a:rPr>
              <a:t>CPA LED:</a:t>
            </a:r>
          </a:p>
          <a:p>
            <a:pPr algn="ctr">
              <a:lnSpc>
                <a:spcPts val="3976"/>
              </a:lnSpc>
            </a:pPr>
            <a:r>
              <a:rPr lang="en-US" sz="2840" dirty="0">
                <a:solidFill>
                  <a:srgbClr val="FFFFFF"/>
                </a:solidFill>
                <a:latin typeface="Arial Bold"/>
                <a:ea typeface="Arial Bold"/>
                <a:cs typeface="Arial Bold"/>
                <a:sym typeface="Arial Bold"/>
              </a:rPr>
              <a:t>30+ CPAs/CAs</a:t>
            </a:r>
          </a:p>
        </p:txBody>
      </p:sp>
      <p:grpSp>
        <p:nvGrpSpPr>
          <p:cNvPr id="74" name="Group 74"/>
          <p:cNvGrpSpPr>
            <a:grpSpLocks noGrp="1" noUngrp="1" noRot="1" noMove="1" noResize="1"/>
          </p:cNvGrpSpPr>
          <p:nvPr/>
        </p:nvGrpSpPr>
        <p:grpSpPr>
          <a:xfrm>
            <a:off x="2581274" y="5143500"/>
            <a:ext cx="2014771" cy="2014772"/>
            <a:chOff x="86012" y="0"/>
            <a:chExt cx="2686362" cy="2686362"/>
          </a:xfrm>
        </p:grpSpPr>
        <p:grpSp>
          <p:nvGrpSpPr>
            <p:cNvPr id="75" name="Group 75"/>
            <p:cNvGrpSpPr>
              <a:grpSpLocks noGrp="1" noUngrp="1" noRot="1" noMove="1" noResize="1"/>
            </p:cNvGrpSpPr>
            <p:nvPr/>
          </p:nvGrpSpPr>
          <p:grpSpPr>
            <a:xfrm>
              <a:off x="86012" y="0"/>
              <a:ext cx="2686362" cy="2686362"/>
              <a:chOff x="0" y="0"/>
              <a:chExt cx="812800" cy="812800"/>
            </a:xfrm>
          </p:grpSpPr>
          <p:sp>
            <p:nvSpPr>
              <p:cNvPr id="76" name="Freeform 7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A146"/>
              </a:solidFill>
            </p:spPr>
            <p:txBody>
              <a:bodyPr/>
              <a:lstStyle/>
              <a:p>
                <a:endParaRPr lang="en-US"/>
              </a:p>
            </p:txBody>
          </p:sp>
          <p:sp>
            <p:nvSpPr>
              <p:cNvPr id="77" name="TextBox 77"/>
              <p:cNvSpPr txBox="1">
                <a:spLocks noGrp="1" noRot="1" noMove="1" noResize="1" noEditPoints="1" noAdjustHandles="1" noChangeArrowheads="1" noChangeShapeType="1"/>
              </p:cNvSpPr>
              <p:nvPr/>
            </p:nvSpPr>
            <p:spPr>
              <a:xfrm>
                <a:off x="76200" y="19050"/>
                <a:ext cx="660400" cy="717550"/>
              </a:xfrm>
              <a:prstGeom prst="rect">
                <a:avLst/>
              </a:prstGeom>
            </p:spPr>
            <p:txBody>
              <a:bodyPr lIns="50800" tIns="50800" rIns="50800" bIns="50800" rtlCol="0" anchor="ctr"/>
              <a:lstStyle/>
              <a:p>
                <a:pPr algn="ctr">
                  <a:lnSpc>
                    <a:spcPts val="1970"/>
                  </a:lnSpc>
                </a:pPr>
                <a:endParaRPr/>
              </a:p>
            </p:txBody>
          </p:sp>
        </p:grpSp>
        <p:sp>
          <p:nvSpPr>
            <p:cNvPr id="78" name="TextBox 78"/>
            <p:cNvSpPr txBox="1">
              <a:spLocks/>
            </p:cNvSpPr>
            <p:nvPr/>
          </p:nvSpPr>
          <p:spPr>
            <a:xfrm>
              <a:off x="530245" y="630564"/>
              <a:ext cx="1808524" cy="1477328"/>
            </a:xfrm>
            <a:prstGeom prst="rect">
              <a:avLst/>
            </a:prstGeom>
          </p:spPr>
          <p:txBody>
            <a:bodyPr wrap="square" lIns="0" tIns="0" rIns="0" bIns="0" rtlCol="0" anchor="t">
              <a:spAutoFit/>
            </a:bodyPr>
            <a:lstStyle/>
            <a:p>
              <a:pPr algn="ctr"/>
              <a:r>
                <a:rPr lang="en-US" sz="2400" spc="-237" dirty="0">
                  <a:solidFill>
                    <a:srgbClr val="000000"/>
                  </a:solidFill>
                  <a:latin typeface="Arial Bold"/>
                  <a:ea typeface="Arial Bold"/>
                  <a:cs typeface="Arial Bold"/>
                  <a:sym typeface="Arial Bold"/>
                </a:rPr>
                <a:t>Around the clock support</a:t>
              </a:r>
              <a:endParaRPr lang="en-US" spc="14" dirty="0">
                <a:solidFill>
                  <a:srgbClr val="000000"/>
                </a:solidFill>
                <a:latin typeface="Arial Bold"/>
                <a:ea typeface="Arial Bold"/>
                <a:cs typeface="Arial Bold"/>
                <a:sym typeface="Arial Bold"/>
              </a:endParaRPr>
            </a:p>
          </p:txBody>
        </p:sp>
      </p:grpSp>
      <p:sp>
        <p:nvSpPr>
          <p:cNvPr id="79" name="TextBox 79"/>
          <p:cNvSpPr txBox="1">
            <a:spLocks noGrp="1" noRot="1" noMove="1" noResize="1" noEditPoints="1" noAdjustHandles="1" noChangeArrowheads="1" noChangeShapeType="1"/>
          </p:cNvSpPr>
          <p:nvPr/>
        </p:nvSpPr>
        <p:spPr>
          <a:xfrm>
            <a:off x="8157170" y="7743214"/>
            <a:ext cx="2222258" cy="958101"/>
          </a:xfrm>
          <a:prstGeom prst="rect">
            <a:avLst/>
          </a:prstGeom>
        </p:spPr>
        <p:txBody>
          <a:bodyPr lIns="0" tIns="0" rIns="0" bIns="0" rtlCol="0" anchor="t">
            <a:spAutoFit/>
          </a:bodyPr>
          <a:lstStyle/>
          <a:p>
            <a:pPr algn="ctr">
              <a:lnSpc>
                <a:spcPts val="7041"/>
              </a:lnSpc>
            </a:pPr>
            <a:r>
              <a:rPr lang="en-US" sz="5029" dirty="0">
                <a:solidFill>
                  <a:srgbClr val="000000"/>
                </a:solidFill>
                <a:latin typeface="Arial Bold"/>
                <a:ea typeface="Arial Bold"/>
                <a:cs typeface="Arial Bold"/>
                <a:sym typeface="Arial Bold"/>
              </a:rPr>
              <a:t>2000+</a:t>
            </a:r>
          </a:p>
        </p:txBody>
      </p:sp>
      <p:sp>
        <p:nvSpPr>
          <p:cNvPr id="80" name="TextBox 80"/>
          <p:cNvSpPr txBox="1">
            <a:spLocks noGrp="1" noRot="1" noMove="1" noResize="1" noEditPoints="1" noAdjustHandles="1" noChangeArrowheads="1" noChangeShapeType="1"/>
          </p:cNvSpPr>
          <p:nvPr/>
        </p:nvSpPr>
        <p:spPr>
          <a:xfrm>
            <a:off x="8286679" y="8448261"/>
            <a:ext cx="1512807" cy="336450"/>
          </a:xfrm>
          <a:prstGeom prst="rect">
            <a:avLst/>
          </a:prstGeom>
        </p:spPr>
        <p:txBody>
          <a:bodyPr lIns="0" tIns="0" rIns="0" bIns="0" rtlCol="0" anchor="t">
            <a:spAutoFit/>
          </a:bodyPr>
          <a:lstStyle/>
          <a:p>
            <a:pPr algn="ctr">
              <a:lnSpc>
                <a:spcPts val="2403"/>
              </a:lnSpc>
            </a:pPr>
            <a:r>
              <a:rPr lang="en-US" sz="1717" dirty="0">
                <a:solidFill>
                  <a:srgbClr val="1E3148"/>
                </a:solidFill>
                <a:latin typeface="Arial"/>
                <a:ea typeface="Arial"/>
                <a:cs typeface="Arial"/>
                <a:sym typeface="Arial"/>
              </a:rPr>
              <a:t>clients</a:t>
            </a:r>
          </a:p>
        </p:txBody>
      </p:sp>
      <p:sp>
        <p:nvSpPr>
          <p:cNvPr id="81" name="TextBox 81"/>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ABOUT CKH GROUP</a:t>
            </a:r>
          </a:p>
        </p:txBody>
      </p:sp>
      <p:sp>
        <p:nvSpPr>
          <p:cNvPr id="82" name="Freeform 82"/>
          <p:cNvSpPr>
            <a:spLocks noGrp="1" noRot="1" noMove="1" noResize="1" noEditPoints="1" noAdjustHandles="1" noChangeArrowheads="1" noChangeShapeType="1"/>
          </p:cNvSpPr>
          <p:nvPr/>
        </p:nvSpPr>
        <p:spPr>
          <a:xfrm>
            <a:off x="9268299" y="3030408"/>
            <a:ext cx="232887" cy="522807"/>
          </a:xfrm>
          <a:custGeom>
            <a:avLst/>
            <a:gdLst/>
            <a:ahLst/>
            <a:cxnLst/>
            <a:rect l="l" t="t" r="r" b="b"/>
            <a:pathLst>
              <a:path w="232887" h="522807">
                <a:moveTo>
                  <a:pt x="0" y="0"/>
                </a:moveTo>
                <a:lnTo>
                  <a:pt x="232887" y="0"/>
                </a:lnTo>
                <a:lnTo>
                  <a:pt x="232887" y="522808"/>
                </a:lnTo>
                <a:lnTo>
                  <a:pt x="0" y="522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3" name="TextBox 83"/>
          <p:cNvSpPr txBox="1">
            <a:spLocks noGrp="1" noRot="1" noMove="1" noResize="1" noEditPoints="1" noAdjustHandles="1" noChangeArrowheads="1" noChangeShapeType="1"/>
          </p:cNvSpPr>
          <p:nvPr/>
        </p:nvSpPr>
        <p:spPr>
          <a:xfrm>
            <a:off x="9613854" y="2953777"/>
            <a:ext cx="2220724" cy="281167"/>
          </a:xfrm>
          <a:prstGeom prst="rect">
            <a:avLst/>
          </a:prstGeom>
          <a:solidFill>
            <a:schemeClr val="bg1"/>
          </a:solidFill>
        </p:spPr>
        <p:txBody>
          <a:bodyPr wrap="square" lIns="0" tIns="0" rIns="0" bIns="0" rtlCol="0" anchor="t">
            <a:spAutoFit/>
          </a:bodyPr>
          <a:lstStyle/>
          <a:p>
            <a:pPr algn="ctr">
              <a:lnSpc>
                <a:spcPts val="2415"/>
              </a:lnSpc>
            </a:pPr>
            <a:r>
              <a:rPr lang="en-US" sz="1725" dirty="0">
                <a:solidFill>
                  <a:srgbClr val="1E3148"/>
                </a:solidFill>
                <a:latin typeface="Arial"/>
                <a:ea typeface="Arial"/>
                <a:cs typeface="Arial"/>
                <a:sym typeface="Arial"/>
              </a:rPr>
              <a:t>Hawkinsville, Georgia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11" b="-16611"/>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3"/>
            <a:stretch>
              <a:fillRect/>
            </a:stretch>
          </a:blipFill>
        </p:spPr>
        <p:txBody>
          <a:bodyPr/>
          <a:lstStyle/>
          <a:p>
            <a:endParaRPr lang="en-US"/>
          </a:p>
        </p:txBody>
      </p:sp>
      <p:grpSp>
        <p:nvGrpSpPr>
          <p:cNvPr id="4" name="Group 4"/>
          <p:cNvGrpSpPr>
            <a:grpSpLocks noGrp="1" noUngrp="1" noRot="1" noMove="1" noResize="1"/>
          </p:cNvGrpSpPr>
          <p:nvPr/>
        </p:nvGrpSpPr>
        <p:grpSpPr>
          <a:xfrm>
            <a:off x="0" y="0"/>
            <a:ext cx="18288000" cy="1475496"/>
            <a:chOff x="0" y="0"/>
            <a:chExt cx="6671512" cy="538265"/>
          </a:xfrm>
        </p:grpSpPr>
        <p:sp>
          <p:nvSpPr>
            <p:cNvPr id="5" name="Freeform 5"/>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1E3148"/>
            </a:solidFill>
          </p:spPr>
          <p:txBody>
            <a:bodyPr/>
            <a:lstStyle/>
            <a:p>
              <a:endParaRPr lang="en-US"/>
            </a:p>
          </p:txBody>
        </p:sp>
      </p:grpSp>
      <p:sp>
        <p:nvSpPr>
          <p:cNvPr id="6" name="Freeform 6"/>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4"/>
            <a:stretch>
              <a:fillRect t="-30" b="-30"/>
            </a:stretch>
          </a:blip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220274" y="404921"/>
            <a:ext cx="17039026" cy="1137666"/>
          </a:xfrm>
          <a:prstGeom prst="rect">
            <a:avLst/>
          </a:prstGeom>
        </p:spPr>
        <p:txBody>
          <a:bodyPr lIns="0" tIns="0" rIns="0" bIns="0" rtlCol="0" anchor="t">
            <a:spAutoFit/>
          </a:bodyPr>
          <a:lstStyle/>
          <a:p>
            <a:pPr algn="l">
              <a:lnSpc>
                <a:spcPts val="7632"/>
              </a:lnSpc>
            </a:pPr>
            <a:r>
              <a:rPr lang="en-US" sz="7200" dirty="0">
                <a:solidFill>
                  <a:srgbClr val="FFFFFF"/>
                </a:solidFill>
                <a:latin typeface="Arial Bold"/>
                <a:ea typeface="Arial Bold"/>
                <a:cs typeface="Arial Bold"/>
                <a:sym typeface="Arial Bold"/>
              </a:rPr>
              <a:t>CKH GROUP SERVICE SOLUTIONS</a:t>
            </a:r>
          </a:p>
        </p:txBody>
      </p:sp>
      <p:pic>
        <p:nvPicPr>
          <p:cNvPr id="13" name="Picture 12">
            <a:extLst>
              <a:ext uri="{FF2B5EF4-FFF2-40B4-BE49-F238E27FC236}">
                <a16:creationId xmlns:a16="http://schemas.microsoft.com/office/drawing/2014/main" id="{47F129B9-AE75-AC00-DF54-560E99B57AF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44786" y="682422"/>
            <a:ext cx="18365443" cy="103305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10661" y="3531732"/>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3">
              <a:extLst>
                <a:ext uri="{96DAC541-7B7A-43D3-8B79-37D633B846F1}">
                  <asvg:svgBlip xmlns:asvg="http://schemas.microsoft.com/office/drawing/2016/SVG/main" r:embed="rId4"/>
                </a:ext>
              </a:extLst>
            </a:blip>
            <a:stretch>
              <a:fillRect t="-121" b="-121"/>
            </a:stretch>
          </a:blipFill>
        </p:spPr>
        <p:txBody>
          <a:bodyPr/>
          <a:lstStyle/>
          <a:p>
            <a:endParaRPr lang="en-US"/>
          </a:p>
        </p:txBody>
      </p:sp>
      <p:pic>
        <p:nvPicPr>
          <p:cNvPr id="30" name="Picture 6">
            <a:extLst>
              <a:ext uri="{FF2B5EF4-FFF2-40B4-BE49-F238E27FC236}">
                <a16:creationId xmlns:a16="http://schemas.microsoft.com/office/drawing/2014/main" id="{878FA2FE-82E9-26FD-772E-626B2BF11802}"/>
              </a:ext>
            </a:extLst>
          </p:cNvPr>
          <p:cNvPicPr>
            <a:picLocks noGrp="1" noRot="1" noChangeAspect="1" noMove="1" noResize="1" noEditPoints="1" noAdjustHandles="1" noChangeArrowheads="1" noChangeShapeType="1" noCrop="1"/>
          </p:cNvPicPr>
          <p:nvPr/>
        </p:nvPicPr>
        <p:blipFill>
          <a:blip r:embed="rId5"/>
          <a:srcRect l="27860" r="27860"/>
          <a:stretch>
            <a:fillRect/>
          </a:stretch>
        </p:blipFill>
        <p:spPr>
          <a:xfrm>
            <a:off x="12432710" y="1475496"/>
            <a:ext cx="5855290" cy="8811504"/>
          </a:xfrm>
          <a:prstGeom prst="rect">
            <a:avLst/>
          </a:prstGeom>
        </p:spPr>
      </p:pic>
      <p:sp>
        <p:nvSpPr>
          <p:cNvPr id="4" name="Freeform 4"/>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grpSp>
        <p:nvGrpSpPr>
          <p:cNvPr id="7" name="Group 7"/>
          <p:cNvGrpSpPr>
            <a:grpSpLocks noGrp="1" noUngrp="1" noRot="1" noMove="1" noResize="1"/>
          </p:cNvGrpSpPr>
          <p:nvPr/>
        </p:nvGrpSpPr>
        <p:grpSpPr>
          <a:xfrm>
            <a:off x="0" y="0"/>
            <a:ext cx="18288000" cy="1475496"/>
            <a:chOff x="0" y="0"/>
            <a:chExt cx="6671512" cy="538265"/>
          </a:xfrm>
        </p:grpSpPr>
        <p:sp>
          <p:nvSpPr>
            <p:cNvPr id="8" name="Freeform 8"/>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9" name="Freeform 9"/>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7"/>
            <a:stretch>
              <a:fillRect t="-30" b="-30"/>
            </a:stretch>
          </a:blip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panose="020B0604020202020204" pitchFamily="34" charset="0"/>
                <a:sym typeface="Arial Bold"/>
              </a:rPr>
              <a:t>WHY CKH GROUP?</a:t>
            </a:r>
          </a:p>
        </p:txBody>
      </p:sp>
      <p:grpSp>
        <p:nvGrpSpPr>
          <p:cNvPr id="11" name="Group 11"/>
          <p:cNvGrpSpPr>
            <a:grpSpLocks noGrp="1" noUngrp="1" noRot="1" noMove="1" noResize="1"/>
          </p:cNvGrpSpPr>
          <p:nvPr/>
        </p:nvGrpSpPr>
        <p:grpSpPr>
          <a:xfrm>
            <a:off x="11528644" y="201920"/>
            <a:ext cx="3073491" cy="3073491"/>
            <a:chOff x="0" y="0"/>
            <a:chExt cx="812800" cy="812800"/>
          </a:xfrm>
        </p:grpSpPr>
        <p:sp>
          <p:nvSpPr>
            <p:cNvPr id="12" name="Freeform 1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A0CF"/>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grpSp>
        <p:nvGrpSpPr>
          <p:cNvPr id="14" name="Group 14"/>
          <p:cNvGrpSpPr>
            <a:grpSpLocks noGrp="1" noUngrp="1" noRot="1" noMove="1" noResize="1"/>
          </p:cNvGrpSpPr>
          <p:nvPr/>
        </p:nvGrpSpPr>
        <p:grpSpPr>
          <a:xfrm>
            <a:off x="11697924" y="371200"/>
            <a:ext cx="2734932" cy="2734932"/>
            <a:chOff x="0" y="0"/>
            <a:chExt cx="812800" cy="812800"/>
          </a:xfrm>
        </p:grpSpPr>
        <p:sp>
          <p:nvSpPr>
            <p:cNvPr id="15" name="Freeform 15"/>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D9ED"/>
            </a:solidFill>
          </p:spPr>
          <p:txBody>
            <a:bodyPr/>
            <a:lstStyle/>
            <a:p>
              <a:endParaRPr lang="en-US"/>
            </a:p>
          </p:txBody>
        </p:sp>
        <p:sp>
          <p:nvSpPr>
            <p:cNvPr id="16" name="TextBox 16"/>
            <p:cNvSpPr txBox="1">
              <a:spLocks noGrp="1" noRot="1" noMove="1" noResize="1" noEditPoints="1" noAdjustHandles="1" noChangeArrowheads="1" noChangeShapeType="1"/>
            </p:cNvSpPr>
            <p:nvPr/>
          </p:nvSpPr>
          <p:spPr>
            <a:xfrm>
              <a:off x="76200" y="-19050"/>
              <a:ext cx="660400" cy="755650"/>
            </a:xfrm>
            <a:prstGeom prst="rect">
              <a:avLst/>
            </a:prstGeom>
          </p:spPr>
          <p:txBody>
            <a:bodyPr lIns="50800" tIns="50800" rIns="50800" bIns="50800" rtlCol="0" anchor="ctr"/>
            <a:lstStyle/>
            <a:p>
              <a:pPr algn="ctr">
                <a:lnSpc>
                  <a:spcPts val="2970"/>
                </a:lnSpc>
              </a:pPr>
              <a:endParaRPr/>
            </a:p>
          </p:txBody>
        </p:sp>
      </p:grpSp>
      <p:sp>
        <p:nvSpPr>
          <p:cNvPr id="17" name="Freeform 17"/>
          <p:cNvSpPr>
            <a:spLocks noGrp="1" noRot="1" noMove="1" noResize="1" noEditPoints="1" noAdjustHandles="1" noChangeArrowheads="1" noChangeShapeType="1"/>
          </p:cNvSpPr>
          <p:nvPr/>
        </p:nvSpPr>
        <p:spPr>
          <a:xfrm>
            <a:off x="12271613" y="465846"/>
            <a:ext cx="1587554" cy="2545641"/>
          </a:xfrm>
          <a:custGeom>
            <a:avLst/>
            <a:gdLst/>
            <a:ahLst/>
            <a:cxnLst/>
            <a:rect l="l" t="t" r="r" b="b"/>
            <a:pathLst>
              <a:path w="1587554" h="2545641">
                <a:moveTo>
                  <a:pt x="0" y="0"/>
                </a:moveTo>
                <a:lnTo>
                  <a:pt x="1587554" y="0"/>
                </a:lnTo>
                <a:lnTo>
                  <a:pt x="1587554" y="2545640"/>
                </a:lnTo>
                <a:lnTo>
                  <a:pt x="0" y="2545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8" name="Group 18"/>
          <p:cNvGrpSpPr>
            <a:grpSpLocks noGrp="1" noUngrp="1" noRot="1" noMove="1" noResize="1"/>
          </p:cNvGrpSpPr>
          <p:nvPr/>
        </p:nvGrpSpPr>
        <p:grpSpPr>
          <a:xfrm>
            <a:off x="828151" y="2358754"/>
            <a:ext cx="10580447" cy="2249824"/>
            <a:chOff x="0" y="0"/>
            <a:chExt cx="4587810" cy="975551"/>
          </a:xfrm>
        </p:grpSpPr>
        <p:sp>
          <p:nvSpPr>
            <p:cNvPr id="19" name="Freeform 19"/>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0" name="Group 20"/>
          <p:cNvGrpSpPr>
            <a:grpSpLocks noGrp="1" noUngrp="1" noRot="1" noMove="1" noResize="1"/>
          </p:cNvGrpSpPr>
          <p:nvPr/>
        </p:nvGrpSpPr>
        <p:grpSpPr>
          <a:xfrm>
            <a:off x="828151" y="5010171"/>
            <a:ext cx="10580447" cy="2249824"/>
            <a:chOff x="0" y="0"/>
            <a:chExt cx="4587810" cy="975551"/>
          </a:xfrm>
        </p:grpSpPr>
        <p:sp>
          <p:nvSpPr>
            <p:cNvPr id="21" name="Freeform 21"/>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2" name="Group 22"/>
          <p:cNvGrpSpPr>
            <a:grpSpLocks noGrp="1" noUngrp="1" noRot="1" noMove="1" noResize="1"/>
          </p:cNvGrpSpPr>
          <p:nvPr/>
        </p:nvGrpSpPr>
        <p:grpSpPr>
          <a:xfrm>
            <a:off x="828151" y="7623484"/>
            <a:ext cx="10580447" cy="2249824"/>
            <a:chOff x="0" y="0"/>
            <a:chExt cx="4587810" cy="975551"/>
          </a:xfrm>
        </p:grpSpPr>
        <p:sp>
          <p:nvSpPr>
            <p:cNvPr id="23" name="Freeform 23"/>
            <p:cNvSpPr>
              <a:spLocks noGrp="1" noRot="1" noMove="1" noResize="1" noEditPoints="1" noAdjustHandles="1" noChangeArrowheads="1" noChangeShapeType="1"/>
            </p:cNvSpPr>
            <p:nvPr/>
          </p:nvSpPr>
          <p:spPr>
            <a:xfrm>
              <a:off x="0" y="0"/>
              <a:ext cx="4587811" cy="975551"/>
            </a:xfrm>
            <a:custGeom>
              <a:avLst/>
              <a:gdLst/>
              <a:ahLst/>
              <a:cxnLst/>
              <a:rect l="l" t="t" r="r" b="b"/>
              <a:pathLst>
                <a:path w="4587811" h="975551">
                  <a:moveTo>
                    <a:pt x="4463350" y="975551"/>
                  </a:moveTo>
                  <a:lnTo>
                    <a:pt x="124460" y="975551"/>
                  </a:lnTo>
                  <a:cubicBezTo>
                    <a:pt x="55880" y="975551"/>
                    <a:pt x="0" y="919671"/>
                    <a:pt x="0" y="851091"/>
                  </a:cubicBezTo>
                  <a:lnTo>
                    <a:pt x="0" y="124460"/>
                  </a:lnTo>
                  <a:cubicBezTo>
                    <a:pt x="0" y="55880"/>
                    <a:pt x="55880" y="0"/>
                    <a:pt x="124460" y="0"/>
                  </a:cubicBezTo>
                  <a:lnTo>
                    <a:pt x="4463350" y="0"/>
                  </a:lnTo>
                  <a:cubicBezTo>
                    <a:pt x="4531930" y="0"/>
                    <a:pt x="4587811" y="55880"/>
                    <a:pt x="4587811" y="124460"/>
                  </a:cubicBezTo>
                  <a:lnTo>
                    <a:pt x="4587811" y="851091"/>
                  </a:lnTo>
                  <a:cubicBezTo>
                    <a:pt x="4587811" y="919671"/>
                    <a:pt x="4531930" y="975551"/>
                    <a:pt x="4463350" y="975551"/>
                  </a:cubicBezTo>
                  <a:close/>
                </a:path>
              </a:pathLst>
            </a:custGeom>
            <a:solidFill>
              <a:srgbClr val="015186">
                <a:alpha val="80784"/>
              </a:srgbClr>
            </a:solidFill>
          </p:spPr>
          <p:txBody>
            <a:bodyPr/>
            <a:lstStyle/>
            <a:p>
              <a:endParaRPr lang="en-US"/>
            </a:p>
          </p:txBody>
        </p:sp>
      </p:grpSp>
      <p:grpSp>
        <p:nvGrpSpPr>
          <p:cNvPr id="24" name="Group 24"/>
          <p:cNvGrpSpPr>
            <a:grpSpLocks noGrp="1" noUngrp="1" noRot="1" noMove="1" noResize="1"/>
          </p:cNvGrpSpPr>
          <p:nvPr/>
        </p:nvGrpSpPr>
        <p:grpSpPr>
          <a:xfrm>
            <a:off x="11109062" y="657187"/>
            <a:ext cx="1371273" cy="500332"/>
            <a:chOff x="0" y="0"/>
            <a:chExt cx="1835941" cy="669874"/>
          </a:xfrm>
        </p:grpSpPr>
        <p:sp>
          <p:nvSpPr>
            <p:cNvPr id="25" name="Freeform 25"/>
            <p:cNvSpPr>
              <a:spLocks noGrp="1" noRot="1" noMove="1" noResize="1" noEditPoints="1" noAdjustHandles="1" noChangeArrowheads="1" noChangeShapeType="1"/>
            </p:cNvSpPr>
            <p:nvPr/>
          </p:nvSpPr>
          <p:spPr>
            <a:xfrm>
              <a:off x="0" y="0"/>
              <a:ext cx="1835941" cy="669874"/>
            </a:xfrm>
            <a:custGeom>
              <a:avLst/>
              <a:gdLst/>
              <a:ahLst/>
              <a:cxnLst/>
              <a:rect l="l" t="t" r="r" b="b"/>
              <a:pathLst>
                <a:path w="1835941" h="669874">
                  <a:moveTo>
                    <a:pt x="1711481" y="669874"/>
                  </a:moveTo>
                  <a:lnTo>
                    <a:pt x="124460" y="669874"/>
                  </a:lnTo>
                  <a:cubicBezTo>
                    <a:pt x="55880" y="669874"/>
                    <a:pt x="0" y="613994"/>
                    <a:pt x="0" y="545414"/>
                  </a:cubicBezTo>
                  <a:lnTo>
                    <a:pt x="0" y="124460"/>
                  </a:lnTo>
                  <a:cubicBezTo>
                    <a:pt x="0" y="55880"/>
                    <a:pt x="55880" y="0"/>
                    <a:pt x="124460" y="0"/>
                  </a:cubicBezTo>
                  <a:lnTo>
                    <a:pt x="1711481" y="0"/>
                  </a:lnTo>
                  <a:cubicBezTo>
                    <a:pt x="1780061" y="0"/>
                    <a:pt x="1835941" y="55880"/>
                    <a:pt x="1835941" y="124460"/>
                  </a:cubicBezTo>
                  <a:lnTo>
                    <a:pt x="1835941" y="545414"/>
                  </a:lnTo>
                  <a:cubicBezTo>
                    <a:pt x="1835941" y="613994"/>
                    <a:pt x="1780061" y="669874"/>
                    <a:pt x="1711481" y="669874"/>
                  </a:cubicBezTo>
                  <a:close/>
                </a:path>
              </a:pathLst>
            </a:custGeom>
            <a:solidFill>
              <a:srgbClr val="FAA146"/>
            </a:solidFill>
          </p:spPr>
          <p:txBody>
            <a:bodyPr/>
            <a:lstStyle/>
            <a:p>
              <a:endParaRPr lang="en-US"/>
            </a:p>
          </p:txBody>
        </p:sp>
      </p:grpSp>
      <p:sp>
        <p:nvSpPr>
          <p:cNvPr id="26" name="TextBox 26"/>
          <p:cNvSpPr txBox="1">
            <a:spLocks/>
          </p:cNvSpPr>
          <p:nvPr/>
        </p:nvSpPr>
        <p:spPr>
          <a:xfrm>
            <a:off x="1064442" y="2571037"/>
            <a:ext cx="10107864" cy="1761508"/>
          </a:xfrm>
          <a:prstGeom prst="rect">
            <a:avLst/>
          </a:prstGeom>
        </p:spPr>
        <p:txBody>
          <a:bodyPr wrap="square"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CLIENT-FIRST PARTNERSHIP </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We take our client’s needs seriously, first and foremost. This is why we’ve tailored our business model around responsiveness and customized support for our clients. Watching clients grow alongside us is the cornerstone of why we do what we do. With CKH Group partnerships, we’re not just a service provider; we’re a long-term partner committed to your enduring success.</a:t>
            </a:r>
          </a:p>
        </p:txBody>
      </p:sp>
      <p:sp>
        <p:nvSpPr>
          <p:cNvPr id="27" name="TextBox 27"/>
          <p:cNvSpPr txBox="1">
            <a:spLocks noGrp="1" noRot="1" noMove="1" noResize="1" noEditPoints="1" noAdjustHandles="1" noChangeArrowheads="1" noChangeShapeType="1"/>
          </p:cNvSpPr>
          <p:nvPr/>
        </p:nvSpPr>
        <p:spPr>
          <a:xfrm>
            <a:off x="1350828" y="5222454"/>
            <a:ext cx="9535091" cy="1761508"/>
          </a:xfrm>
          <a:prstGeom prst="rect">
            <a:avLst/>
          </a:prstGeom>
        </p:spPr>
        <p:txBody>
          <a:bodyPr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CPA-LED APPROACH</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Our CPA-led model puts your business needs in the hands of seasoned experts who prioritize accuracy and reliability, granting you the peace of mind to focus on what truly matters: your success. Having a large number of CPAs in key leadership positions means our entire team can benefit from their knowledge in order to perform more complex accounting projects.</a:t>
            </a:r>
          </a:p>
        </p:txBody>
      </p:sp>
      <p:sp>
        <p:nvSpPr>
          <p:cNvPr id="28" name="TextBox 28"/>
          <p:cNvSpPr txBox="1">
            <a:spLocks/>
          </p:cNvSpPr>
          <p:nvPr/>
        </p:nvSpPr>
        <p:spPr>
          <a:xfrm>
            <a:off x="1114319" y="7835767"/>
            <a:ext cx="10008110" cy="1761508"/>
          </a:xfrm>
          <a:prstGeom prst="rect">
            <a:avLst/>
          </a:prstGeom>
        </p:spPr>
        <p:txBody>
          <a:bodyPr wrap="square" lIns="0" tIns="0" rIns="0" bIns="0" rtlCol="0" anchor="t">
            <a:spAutoFit/>
          </a:bodyPr>
          <a:lstStyle/>
          <a:p>
            <a:pPr algn="ctr">
              <a:lnSpc>
                <a:spcPts val="2884"/>
              </a:lnSpc>
              <a:spcBef>
                <a:spcPct val="0"/>
              </a:spcBef>
            </a:pPr>
            <a:r>
              <a:rPr lang="en-US" sz="2307" dirty="0">
                <a:solidFill>
                  <a:srgbClr val="FAA146"/>
                </a:solidFill>
                <a:latin typeface="Arial Bold"/>
                <a:ea typeface="Arial Bold"/>
                <a:cs typeface="Arial" panose="020B0604020202020204" pitchFamily="34" charset="0"/>
                <a:sym typeface="Arial Bold"/>
              </a:rPr>
              <a:t>LOCAL EXPERTISE BACKED BY GLOBAL SUPPORT</a:t>
            </a:r>
          </a:p>
          <a:p>
            <a:pPr algn="ctr">
              <a:lnSpc>
                <a:spcPts val="1759"/>
              </a:lnSpc>
              <a:spcBef>
                <a:spcPct val="0"/>
              </a:spcBef>
            </a:pPr>
            <a:endParaRPr lang="en-US" sz="2307" dirty="0">
              <a:solidFill>
                <a:srgbClr val="FAA146"/>
              </a:solidFill>
              <a:latin typeface="Arial Bold"/>
              <a:ea typeface="Arial Bold"/>
              <a:cs typeface="Arial" panose="020B0604020202020204" pitchFamily="34" charset="0"/>
              <a:sym typeface="Arial Bold"/>
            </a:endParaRPr>
          </a:p>
          <a:p>
            <a:pPr algn="ctr">
              <a:lnSpc>
                <a:spcPts val="2259"/>
              </a:lnSpc>
              <a:spcBef>
                <a:spcPct val="0"/>
              </a:spcBef>
            </a:pPr>
            <a:r>
              <a:rPr lang="en-US" sz="1807" dirty="0">
                <a:solidFill>
                  <a:srgbClr val="FFFFFF"/>
                </a:solidFill>
                <a:latin typeface="Arial"/>
                <a:ea typeface="Arial"/>
                <a:cs typeface="Arial"/>
                <a:sym typeface="Arial"/>
              </a:rPr>
              <a:t>Experience the CKH Group advantage: dedicated local support from our headquarters in Atlanta, Georgia, backed by the around-the-clock support from our global network of international offices with nearly 200 dedicated professionals. Our innovative business model prioritizes flexibility, communication, and consistent support, giving you the attentiveness you deserve.</a:t>
            </a:r>
          </a:p>
        </p:txBody>
      </p:sp>
      <p:sp>
        <p:nvSpPr>
          <p:cNvPr id="29" name="TextBox 29"/>
          <p:cNvSpPr txBox="1">
            <a:spLocks noGrp="1" noRot="1" noMove="1" noResize="1" noEditPoints="1" noAdjustHandles="1" noChangeArrowheads="1" noChangeShapeType="1"/>
          </p:cNvSpPr>
          <p:nvPr/>
        </p:nvSpPr>
        <p:spPr>
          <a:xfrm>
            <a:off x="11247518" y="730614"/>
            <a:ext cx="1185192" cy="374286"/>
          </a:xfrm>
          <a:prstGeom prst="rect">
            <a:avLst/>
          </a:prstGeom>
        </p:spPr>
        <p:txBody>
          <a:bodyPr lIns="0" tIns="0" rIns="0" bIns="0" rtlCol="0" anchor="t">
            <a:spAutoFit/>
          </a:bodyPr>
          <a:lstStyle/>
          <a:p>
            <a:pPr algn="l">
              <a:lnSpc>
                <a:spcPts val="2647"/>
              </a:lnSpc>
            </a:pPr>
            <a:r>
              <a:rPr lang="en-US" sz="2206" dirty="0">
                <a:solidFill>
                  <a:srgbClr val="000000"/>
                </a:solidFill>
                <a:latin typeface="Arial Bold"/>
                <a:ea typeface="Arial Bold"/>
                <a:cs typeface="Arial" panose="020B0604020202020204" pitchFamily="34" charset="0"/>
                <a:sym typeface="Arial Bold"/>
              </a:rPr>
              <a:t>#1 spot!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a:spLocks noGrp="1" noRot="1" noMove="1" noResize="1" noEditPoints="1" noAdjustHandles="1" noChangeArrowheads="1" noChangeShapeType="1"/>
          </p:cNvSpPr>
          <p:nvPr/>
        </p:nvSpPr>
        <p:spPr>
          <a:xfrm rot="-5400000">
            <a:off x="-13314" y="3527961"/>
            <a:ext cx="6771139" cy="6771139"/>
          </a:xfrm>
          <a:custGeom>
            <a:avLst/>
            <a:gdLst/>
            <a:ahLst/>
            <a:cxnLst/>
            <a:rect l="l" t="t" r="r" b="b"/>
            <a:pathLst>
              <a:path w="6771139" h="6771139">
                <a:moveTo>
                  <a:pt x="0" y="0"/>
                </a:moveTo>
                <a:lnTo>
                  <a:pt x="6771138" y="0"/>
                </a:lnTo>
                <a:lnTo>
                  <a:pt x="6771138" y="6771139"/>
                </a:lnTo>
                <a:lnTo>
                  <a:pt x="0" y="6771139"/>
                </a:lnTo>
                <a:lnTo>
                  <a:pt x="0" y="0"/>
                </a:lnTo>
                <a:close/>
              </a:path>
            </a:pathLst>
          </a:custGeom>
          <a:blipFill>
            <a:blip r:embed="rId4">
              <a:extLst>
                <a:ext uri="{96DAC541-7B7A-43D3-8B79-37D633B846F1}">
                  <asvg:svgBlip xmlns:asvg="http://schemas.microsoft.com/office/drawing/2016/SVG/main" r:embed="rId5"/>
                </a:ext>
              </a:extLst>
            </a:blip>
            <a:stretch>
              <a:fillRect t="-121" b="-121"/>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17550617" y="9567144"/>
            <a:ext cx="612327" cy="612327"/>
          </a:xfrm>
          <a:custGeom>
            <a:avLst/>
            <a:gdLst/>
            <a:ahLst/>
            <a:cxnLst/>
            <a:rect l="l" t="t" r="r" b="b"/>
            <a:pathLst>
              <a:path w="612327" h="612327">
                <a:moveTo>
                  <a:pt x="0" y="0"/>
                </a:moveTo>
                <a:lnTo>
                  <a:pt x="612327" y="0"/>
                </a:lnTo>
                <a:lnTo>
                  <a:pt x="612327" y="612327"/>
                </a:lnTo>
                <a:lnTo>
                  <a:pt x="0" y="612327"/>
                </a:lnTo>
                <a:lnTo>
                  <a:pt x="0" y="0"/>
                </a:lnTo>
                <a:close/>
              </a:path>
            </a:pathLst>
          </a:custGeom>
          <a:blipFill>
            <a:blip r:embed="rId6"/>
            <a:stretch>
              <a:fillRect/>
            </a:stretch>
          </a:blipFill>
        </p:spPr>
        <p:txBody>
          <a:bodyPr/>
          <a:lstStyle/>
          <a:p>
            <a:endParaRPr lang="en-US"/>
          </a:p>
        </p:txBody>
      </p:sp>
      <p:grpSp>
        <p:nvGrpSpPr>
          <p:cNvPr id="5" name="Group 5"/>
          <p:cNvGrpSpPr>
            <a:grpSpLocks noGrp="1" noUngrp="1" noRot="1" noMove="1" noResize="1"/>
          </p:cNvGrpSpPr>
          <p:nvPr/>
        </p:nvGrpSpPr>
        <p:grpSpPr>
          <a:xfrm>
            <a:off x="5490295" y="1866155"/>
            <a:ext cx="8178600" cy="1829605"/>
            <a:chOff x="0" y="0"/>
            <a:chExt cx="10904800" cy="2439473"/>
          </a:xfrm>
        </p:grpSpPr>
        <p:sp>
          <p:nvSpPr>
            <p:cNvPr id="6" name="TextBox 6"/>
            <p:cNvSpPr txBox="1">
              <a:spLocks noGrp="1" noRot="1" noMove="1" noResize="1" noEditPoints="1" noAdjustHandles="1" noChangeArrowheads="1" noChangeShapeType="1"/>
            </p:cNvSpPr>
            <p:nvPr/>
          </p:nvSpPr>
          <p:spPr>
            <a:xfrm>
              <a:off x="0" y="-114300"/>
              <a:ext cx="10904800" cy="1180611"/>
            </a:xfrm>
            <a:prstGeom prst="rect">
              <a:avLst/>
            </a:prstGeom>
          </p:spPr>
          <p:txBody>
            <a:bodyPr lIns="0" tIns="0" rIns="0" bIns="0" rtlCol="0" anchor="t">
              <a:spAutoFit/>
            </a:bodyPr>
            <a:lstStyle/>
            <a:p>
              <a:pPr algn="l">
                <a:lnSpc>
                  <a:spcPts val="6402"/>
                </a:lnSpc>
              </a:pPr>
              <a:endParaRPr/>
            </a:p>
          </p:txBody>
        </p:sp>
        <p:sp>
          <p:nvSpPr>
            <p:cNvPr id="7" name="TextBox 7"/>
            <p:cNvSpPr txBox="1">
              <a:spLocks noGrp="1" noRot="1" noMove="1" noResize="1" noEditPoints="1" noAdjustHandles="1" noChangeArrowheads="1" noChangeShapeType="1"/>
            </p:cNvSpPr>
            <p:nvPr/>
          </p:nvSpPr>
          <p:spPr>
            <a:xfrm>
              <a:off x="0" y="1445999"/>
              <a:ext cx="10904800" cy="993474"/>
            </a:xfrm>
            <a:prstGeom prst="rect">
              <a:avLst/>
            </a:prstGeom>
          </p:spPr>
          <p:txBody>
            <a:bodyPr lIns="0" tIns="0" rIns="0" bIns="0" rtlCol="0" anchor="t">
              <a:spAutoFit/>
            </a:bodyPr>
            <a:lstStyle/>
            <a:p>
              <a:pPr algn="r">
                <a:lnSpc>
                  <a:spcPts val="5716"/>
                </a:lnSpc>
              </a:pPr>
              <a:r>
                <a:rPr lang="en-US" sz="3811" spc="38">
                  <a:solidFill>
                    <a:srgbClr val="050707"/>
                  </a:solidFill>
                  <a:latin typeface="Cooper Hewitt"/>
                  <a:ea typeface="Cooper Hewitt"/>
                  <a:cs typeface="Cooper Hewitt"/>
                  <a:sym typeface="Cooper Hewitt"/>
                </a:rPr>
                <a:t>.</a:t>
              </a:r>
            </a:p>
          </p:txBody>
        </p:sp>
      </p:grpSp>
      <p:sp>
        <p:nvSpPr>
          <p:cNvPr id="8" name="Freeform 8"/>
          <p:cNvSpPr>
            <a:spLocks noGrp="1" noRot="1" noMove="1" noResize="1" noEditPoints="1" noAdjustHandles="1" noChangeArrowheads="1" noChangeShapeType="1"/>
          </p:cNvSpPr>
          <p:nvPr/>
        </p:nvSpPr>
        <p:spPr>
          <a:xfrm>
            <a:off x="13404704" y="5338631"/>
            <a:ext cx="1796727" cy="1796727"/>
          </a:xfrm>
          <a:custGeom>
            <a:avLst/>
            <a:gdLst/>
            <a:ahLst/>
            <a:cxnLst/>
            <a:rect l="l" t="t" r="r" b="b"/>
            <a:pathLst>
              <a:path w="1796727" h="1796727">
                <a:moveTo>
                  <a:pt x="0" y="0"/>
                </a:moveTo>
                <a:lnTo>
                  <a:pt x="1796726" y="0"/>
                </a:lnTo>
                <a:lnTo>
                  <a:pt x="1796726" y="1796726"/>
                </a:lnTo>
                <a:lnTo>
                  <a:pt x="0" y="179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a:spLocks noGrp="1" noRot="1" noMove="1" noResize="1" noEditPoints="1" noAdjustHandles="1" noChangeArrowheads="1" noChangeShapeType="1"/>
          </p:cNvSpPr>
          <p:nvPr/>
        </p:nvSpPr>
        <p:spPr>
          <a:xfrm>
            <a:off x="11539450" y="3833242"/>
            <a:ext cx="1796727" cy="1796727"/>
          </a:xfrm>
          <a:custGeom>
            <a:avLst/>
            <a:gdLst/>
            <a:ahLst/>
            <a:cxnLst/>
            <a:rect l="l" t="t" r="r" b="b"/>
            <a:pathLst>
              <a:path w="1796727" h="1796727">
                <a:moveTo>
                  <a:pt x="0" y="0"/>
                </a:moveTo>
                <a:lnTo>
                  <a:pt x="1796726" y="0"/>
                </a:lnTo>
                <a:lnTo>
                  <a:pt x="1796726"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a:spLocks noGrp="1" noRot="1" noMove="1" noResize="1" noEditPoints="1" noAdjustHandles="1" noChangeArrowheads="1" noChangeShapeType="1"/>
          </p:cNvSpPr>
          <p:nvPr/>
        </p:nvSpPr>
        <p:spPr>
          <a:xfrm>
            <a:off x="10588092" y="6517589"/>
            <a:ext cx="1796727" cy="1796727"/>
          </a:xfrm>
          <a:custGeom>
            <a:avLst/>
            <a:gdLst/>
            <a:ahLst/>
            <a:cxnLst/>
            <a:rect l="l" t="t" r="r" b="b"/>
            <a:pathLst>
              <a:path w="1796727" h="1796727">
                <a:moveTo>
                  <a:pt x="0" y="0"/>
                </a:moveTo>
                <a:lnTo>
                  <a:pt x="1796726" y="0"/>
                </a:lnTo>
                <a:lnTo>
                  <a:pt x="1796726"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a:spLocks noGrp="1" noRot="1" noMove="1" noResize="1" noEditPoints="1" noAdjustHandles="1" noChangeArrowheads="1" noChangeShapeType="1"/>
          </p:cNvSpPr>
          <p:nvPr/>
        </p:nvSpPr>
        <p:spPr>
          <a:xfrm>
            <a:off x="13034736" y="7940569"/>
            <a:ext cx="1796727" cy="1796727"/>
          </a:xfrm>
          <a:custGeom>
            <a:avLst/>
            <a:gdLst/>
            <a:ahLst/>
            <a:cxnLst/>
            <a:rect l="l" t="t" r="r" b="b"/>
            <a:pathLst>
              <a:path w="1796727" h="1796727">
                <a:moveTo>
                  <a:pt x="0" y="0"/>
                </a:moveTo>
                <a:lnTo>
                  <a:pt x="1796726" y="0"/>
                </a:lnTo>
                <a:lnTo>
                  <a:pt x="1796726" y="1796726"/>
                </a:lnTo>
                <a:lnTo>
                  <a:pt x="0" y="179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a:spLocks noGrp="1" noRot="1" noMove="1" noResize="1" noEditPoints="1" noAdjustHandles="1" noChangeArrowheads="1" noChangeShapeType="1"/>
          </p:cNvSpPr>
          <p:nvPr/>
        </p:nvSpPr>
        <p:spPr>
          <a:xfrm>
            <a:off x="13146068" y="2091381"/>
            <a:ext cx="1796727" cy="1796727"/>
          </a:xfrm>
          <a:custGeom>
            <a:avLst/>
            <a:gdLst/>
            <a:ahLst/>
            <a:cxnLst/>
            <a:rect l="l" t="t" r="r" b="b"/>
            <a:pathLst>
              <a:path w="1796727" h="1796727">
                <a:moveTo>
                  <a:pt x="0" y="0"/>
                </a:moveTo>
                <a:lnTo>
                  <a:pt x="1796727" y="0"/>
                </a:lnTo>
                <a:lnTo>
                  <a:pt x="1796727" y="1796727"/>
                </a:lnTo>
                <a:lnTo>
                  <a:pt x="0" y="1796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a:grpSpLocks noGrp="1" noUngrp="1" noRot="1" noMove="1" noResize="1"/>
          </p:cNvGrpSpPr>
          <p:nvPr/>
        </p:nvGrpSpPr>
        <p:grpSpPr>
          <a:xfrm>
            <a:off x="13257400" y="2202713"/>
            <a:ext cx="1574062" cy="1574062"/>
            <a:chOff x="0" y="0"/>
            <a:chExt cx="6350000" cy="6350000"/>
          </a:xfrm>
        </p:grpSpPr>
        <p:sp>
          <p:nvSpPr>
            <p:cNvPr id="14" name="Freeform 14"/>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5" name="Group 15"/>
          <p:cNvGrpSpPr>
            <a:grpSpLocks noGrp="1" noUngrp="1" noRot="1" noChangeAspect="1" noMove="1" noResize="1"/>
          </p:cNvGrpSpPr>
          <p:nvPr/>
        </p:nvGrpSpPr>
        <p:grpSpPr>
          <a:xfrm>
            <a:off x="13336176" y="2292806"/>
            <a:ext cx="1417853" cy="1417848"/>
            <a:chOff x="0" y="0"/>
            <a:chExt cx="6350000" cy="6349975"/>
          </a:xfrm>
        </p:grpSpPr>
        <p:sp>
          <p:nvSpPr>
            <p:cNvPr id="16" name="Freeform 16"/>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17" name="Group 17"/>
          <p:cNvGrpSpPr>
            <a:grpSpLocks noGrp="1" noUngrp="1" noRot="1" noChangeAspect="1" noMove="1" noResize="1"/>
          </p:cNvGrpSpPr>
          <p:nvPr/>
        </p:nvGrpSpPr>
        <p:grpSpPr>
          <a:xfrm>
            <a:off x="13398885" y="2343529"/>
            <a:ext cx="1292435" cy="1292430"/>
            <a:chOff x="0" y="0"/>
            <a:chExt cx="6350000" cy="6349975"/>
          </a:xfrm>
        </p:grpSpPr>
        <p:sp>
          <p:nvSpPr>
            <p:cNvPr id="18" name="Freeform 18"/>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7579" r="-7579"/>
              </a:stretch>
            </a:blipFill>
          </p:spPr>
          <p:txBody>
            <a:bodyPr/>
            <a:lstStyle/>
            <a:p>
              <a:endParaRPr lang="en-US"/>
            </a:p>
          </p:txBody>
        </p:sp>
      </p:grpSp>
      <p:grpSp>
        <p:nvGrpSpPr>
          <p:cNvPr id="19" name="Group 19"/>
          <p:cNvGrpSpPr>
            <a:grpSpLocks noGrp="1" noUngrp="1" noRot="1" noMove="1" noResize="1"/>
          </p:cNvGrpSpPr>
          <p:nvPr/>
        </p:nvGrpSpPr>
        <p:grpSpPr>
          <a:xfrm>
            <a:off x="13516036" y="5449963"/>
            <a:ext cx="1574062" cy="1574062"/>
            <a:chOff x="0" y="0"/>
            <a:chExt cx="6350000" cy="6350000"/>
          </a:xfrm>
        </p:grpSpPr>
        <p:sp>
          <p:nvSpPr>
            <p:cNvPr id="20" name="Freeform 20"/>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21" name="Group 21"/>
          <p:cNvGrpSpPr>
            <a:grpSpLocks noGrp="1" noUngrp="1" noRot="1" noChangeAspect="1" noMove="1" noResize="1"/>
          </p:cNvGrpSpPr>
          <p:nvPr/>
        </p:nvGrpSpPr>
        <p:grpSpPr>
          <a:xfrm>
            <a:off x="13594812" y="5540055"/>
            <a:ext cx="1417853" cy="1417848"/>
            <a:chOff x="0" y="0"/>
            <a:chExt cx="6350000" cy="6349975"/>
          </a:xfrm>
        </p:grpSpPr>
        <p:sp>
          <p:nvSpPr>
            <p:cNvPr id="22" name="Freeform 22"/>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23" name="Group 23"/>
          <p:cNvGrpSpPr>
            <a:grpSpLocks noGrp="1" noUngrp="1" noRot="1" noChangeAspect="1" noMove="1" noResize="1"/>
          </p:cNvGrpSpPr>
          <p:nvPr/>
        </p:nvGrpSpPr>
        <p:grpSpPr>
          <a:xfrm>
            <a:off x="13657521" y="5590779"/>
            <a:ext cx="1292435" cy="1292430"/>
            <a:chOff x="0" y="0"/>
            <a:chExt cx="6350000" cy="6349975"/>
          </a:xfrm>
        </p:grpSpPr>
        <p:sp>
          <p:nvSpPr>
            <p:cNvPr id="24" name="Freeform 24"/>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t="-4440" b="-4440"/>
              </a:stretch>
            </a:blipFill>
          </p:spPr>
          <p:txBody>
            <a:bodyPr/>
            <a:lstStyle/>
            <a:p>
              <a:endParaRPr lang="en-US"/>
            </a:p>
          </p:txBody>
        </p:sp>
      </p:grpSp>
      <p:sp>
        <p:nvSpPr>
          <p:cNvPr id="25" name="Freeform 25"/>
          <p:cNvSpPr>
            <a:spLocks noGrp="1" noRot="1" noMove="1" noResize="1" noEditPoints="1" noAdjustHandles="1" noChangeArrowheads="1" noChangeShapeType="1"/>
          </p:cNvSpPr>
          <p:nvPr/>
        </p:nvSpPr>
        <p:spPr>
          <a:xfrm>
            <a:off x="2268436" y="2696282"/>
            <a:ext cx="6452219" cy="6787317"/>
          </a:xfrm>
          <a:custGeom>
            <a:avLst/>
            <a:gdLst/>
            <a:ahLst/>
            <a:cxnLst/>
            <a:rect l="l" t="t" r="r" b="b"/>
            <a:pathLst>
              <a:path w="6452219" h="6787317">
                <a:moveTo>
                  <a:pt x="0" y="0"/>
                </a:moveTo>
                <a:lnTo>
                  <a:pt x="6452219" y="0"/>
                </a:lnTo>
                <a:lnTo>
                  <a:pt x="6452219" y="6787317"/>
                </a:lnTo>
                <a:lnTo>
                  <a:pt x="0" y="6787317"/>
                </a:lnTo>
                <a:lnTo>
                  <a:pt x="0" y="0"/>
                </a:lnTo>
                <a:close/>
              </a:path>
            </a:pathLst>
          </a:custGeom>
          <a:blipFill>
            <a:blip r:embed="rId12"/>
            <a:stretch>
              <a:fillRect/>
            </a:stretch>
          </a:blipFill>
        </p:spPr>
        <p:txBody>
          <a:bodyPr/>
          <a:lstStyle/>
          <a:p>
            <a:endParaRPr lang="en-US"/>
          </a:p>
        </p:txBody>
      </p:sp>
      <p:sp>
        <p:nvSpPr>
          <p:cNvPr id="26" name="Freeform 26"/>
          <p:cNvSpPr>
            <a:spLocks noGrp="1" noRot="1" noMove="1" noResize="1" noEditPoints="1" noAdjustHandles="1" noChangeArrowheads="1" noChangeShapeType="1"/>
          </p:cNvSpPr>
          <p:nvPr/>
        </p:nvSpPr>
        <p:spPr>
          <a:xfrm rot="9918592">
            <a:off x="7878952" y="5892662"/>
            <a:ext cx="408844" cy="393002"/>
          </a:xfrm>
          <a:custGeom>
            <a:avLst/>
            <a:gdLst/>
            <a:ahLst/>
            <a:cxnLst/>
            <a:rect l="l" t="t" r="r" b="b"/>
            <a:pathLst>
              <a:path w="408844" h="393002">
                <a:moveTo>
                  <a:pt x="0" y="0"/>
                </a:moveTo>
                <a:lnTo>
                  <a:pt x="408844" y="0"/>
                </a:lnTo>
                <a:lnTo>
                  <a:pt x="408844" y="393001"/>
                </a:lnTo>
                <a:lnTo>
                  <a:pt x="0" y="3930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a:spLocks noGrp="1" noRot="1" noMove="1" noResize="1" noEditPoints="1" noAdjustHandles="1" noChangeArrowheads="1" noChangeShapeType="1"/>
          </p:cNvSpPr>
          <p:nvPr/>
        </p:nvSpPr>
        <p:spPr>
          <a:xfrm rot="10245171">
            <a:off x="8379766" y="6046663"/>
            <a:ext cx="273441" cy="395574"/>
          </a:xfrm>
          <a:custGeom>
            <a:avLst/>
            <a:gdLst/>
            <a:ahLst/>
            <a:cxnLst/>
            <a:rect l="l" t="t" r="r" b="b"/>
            <a:pathLst>
              <a:path w="273441" h="395574">
                <a:moveTo>
                  <a:pt x="0" y="0"/>
                </a:moveTo>
                <a:lnTo>
                  <a:pt x="273441" y="0"/>
                </a:lnTo>
                <a:lnTo>
                  <a:pt x="273441" y="395575"/>
                </a:lnTo>
                <a:lnTo>
                  <a:pt x="0" y="3955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8" name="Freeform 28"/>
          <p:cNvSpPr>
            <a:spLocks noGrp="1" noRot="1" noMove="1" noResize="1" noEditPoints="1" noAdjustHandles="1" noChangeArrowheads="1" noChangeShapeType="1"/>
          </p:cNvSpPr>
          <p:nvPr/>
        </p:nvSpPr>
        <p:spPr>
          <a:xfrm rot="-7429463">
            <a:off x="8086993" y="6323831"/>
            <a:ext cx="190517" cy="275613"/>
          </a:xfrm>
          <a:custGeom>
            <a:avLst/>
            <a:gdLst/>
            <a:ahLst/>
            <a:cxnLst/>
            <a:rect l="l" t="t" r="r" b="b"/>
            <a:pathLst>
              <a:path w="190517" h="275613">
                <a:moveTo>
                  <a:pt x="0" y="0"/>
                </a:moveTo>
                <a:lnTo>
                  <a:pt x="190517" y="0"/>
                </a:lnTo>
                <a:lnTo>
                  <a:pt x="190517" y="275613"/>
                </a:lnTo>
                <a:lnTo>
                  <a:pt x="0" y="2756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9" name="Freeform 29"/>
          <p:cNvSpPr>
            <a:spLocks noGrp="1" noRot="1" noMove="1" noResize="1" noEditPoints="1" noAdjustHandles="1" noChangeArrowheads="1" noChangeShapeType="1"/>
          </p:cNvSpPr>
          <p:nvPr/>
        </p:nvSpPr>
        <p:spPr>
          <a:xfrm rot="10245171">
            <a:off x="8209012" y="5424046"/>
            <a:ext cx="243864" cy="352787"/>
          </a:xfrm>
          <a:custGeom>
            <a:avLst/>
            <a:gdLst/>
            <a:ahLst/>
            <a:cxnLst/>
            <a:rect l="l" t="t" r="r" b="b"/>
            <a:pathLst>
              <a:path w="243864" h="352787">
                <a:moveTo>
                  <a:pt x="0" y="0"/>
                </a:moveTo>
                <a:lnTo>
                  <a:pt x="243865" y="0"/>
                </a:lnTo>
                <a:lnTo>
                  <a:pt x="243865" y="352788"/>
                </a:lnTo>
                <a:lnTo>
                  <a:pt x="0" y="3527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30" name="Group 30"/>
          <p:cNvGrpSpPr>
            <a:grpSpLocks noGrp="1" noUngrp="1" noRot="1" noMove="1" noResize="1"/>
          </p:cNvGrpSpPr>
          <p:nvPr/>
        </p:nvGrpSpPr>
        <p:grpSpPr>
          <a:xfrm>
            <a:off x="11650782" y="3944575"/>
            <a:ext cx="1574062" cy="1574062"/>
            <a:chOff x="0" y="0"/>
            <a:chExt cx="6350000" cy="6350000"/>
          </a:xfrm>
        </p:grpSpPr>
        <p:sp>
          <p:nvSpPr>
            <p:cNvPr id="31" name="Freeform 31"/>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32" name="Group 32"/>
          <p:cNvGrpSpPr>
            <a:grpSpLocks noGrp="1" noUngrp="1" noRot="1" noChangeAspect="1" noMove="1" noResize="1"/>
          </p:cNvGrpSpPr>
          <p:nvPr/>
        </p:nvGrpSpPr>
        <p:grpSpPr>
          <a:xfrm>
            <a:off x="11729558" y="4034667"/>
            <a:ext cx="1417853" cy="1417848"/>
            <a:chOff x="0" y="0"/>
            <a:chExt cx="6350000" cy="6349975"/>
          </a:xfrm>
        </p:grpSpPr>
        <p:sp>
          <p:nvSpPr>
            <p:cNvPr id="33" name="Freeform 33"/>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34" name="Group 34"/>
          <p:cNvGrpSpPr>
            <a:grpSpLocks noGrp="1" noUngrp="1" noRot="1" noChangeAspect="1" noMove="1" noResize="1"/>
          </p:cNvGrpSpPr>
          <p:nvPr/>
        </p:nvGrpSpPr>
        <p:grpSpPr>
          <a:xfrm>
            <a:off x="11792267" y="4085391"/>
            <a:ext cx="1292435" cy="1292430"/>
            <a:chOff x="0" y="0"/>
            <a:chExt cx="6350000" cy="6349975"/>
          </a:xfrm>
        </p:grpSpPr>
        <p:sp>
          <p:nvSpPr>
            <p:cNvPr id="35" name="Freeform 35"/>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7341" r="-7341"/>
              </a:stretch>
            </a:blipFill>
          </p:spPr>
          <p:txBody>
            <a:bodyPr/>
            <a:lstStyle/>
            <a:p>
              <a:endParaRPr lang="en-US"/>
            </a:p>
          </p:txBody>
        </p:sp>
      </p:grpSp>
      <p:sp>
        <p:nvSpPr>
          <p:cNvPr id="36" name="Freeform 36"/>
          <p:cNvSpPr>
            <a:spLocks noGrp="1" noRot="1" noMove="1" noResize="1" noEditPoints="1" noAdjustHandles="1" noChangeArrowheads="1" noChangeShapeType="1"/>
          </p:cNvSpPr>
          <p:nvPr/>
        </p:nvSpPr>
        <p:spPr>
          <a:xfrm>
            <a:off x="6891215" y="4583757"/>
            <a:ext cx="419756" cy="460638"/>
          </a:xfrm>
          <a:custGeom>
            <a:avLst/>
            <a:gdLst/>
            <a:ahLst/>
            <a:cxnLst/>
            <a:rect l="l" t="t" r="r" b="b"/>
            <a:pathLst>
              <a:path w="419756" h="460638">
                <a:moveTo>
                  <a:pt x="0" y="0"/>
                </a:moveTo>
                <a:lnTo>
                  <a:pt x="419756" y="0"/>
                </a:lnTo>
                <a:lnTo>
                  <a:pt x="419756" y="460638"/>
                </a:lnTo>
                <a:lnTo>
                  <a:pt x="0" y="46063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7" name="Freeform 37"/>
          <p:cNvSpPr>
            <a:spLocks noGrp="1" noRot="1" noMove="1" noResize="1" noEditPoints="1" noAdjustHandles="1" noChangeArrowheads="1" noChangeShapeType="1"/>
          </p:cNvSpPr>
          <p:nvPr/>
        </p:nvSpPr>
        <p:spPr>
          <a:xfrm>
            <a:off x="7310971" y="4964859"/>
            <a:ext cx="330191" cy="362350"/>
          </a:xfrm>
          <a:custGeom>
            <a:avLst/>
            <a:gdLst/>
            <a:ahLst/>
            <a:cxnLst/>
            <a:rect l="l" t="t" r="r" b="b"/>
            <a:pathLst>
              <a:path w="330191" h="362350">
                <a:moveTo>
                  <a:pt x="0" y="0"/>
                </a:moveTo>
                <a:lnTo>
                  <a:pt x="330192" y="0"/>
                </a:lnTo>
                <a:lnTo>
                  <a:pt x="330192" y="362350"/>
                </a:lnTo>
                <a:lnTo>
                  <a:pt x="0" y="3623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38" name="Group 38"/>
          <p:cNvGrpSpPr>
            <a:grpSpLocks noGrp="1" noUngrp="1" noRot="1" noMove="1" noResize="1"/>
          </p:cNvGrpSpPr>
          <p:nvPr/>
        </p:nvGrpSpPr>
        <p:grpSpPr>
          <a:xfrm>
            <a:off x="10699424" y="6628921"/>
            <a:ext cx="1574062" cy="1574062"/>
            <a:chOff x="0" y="0"/>
            <a:chExt cx="6350000" cy="6350000"/>
          </a:xfrm>
        </p:grpSpPr>
        <p:sp>
          <p:nvSpPr>
            <p:cNvPr id="39" name="Freeform 39"/>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0" name="Group 40"/>
          <p:cNvGrpSpPr>
            <a:grpSpLocks noGrp="1" noUngrp="1" noRot="1" noChangeAspect="1" noMove="1" noResize="1"/>
          </p:cNvGrpSpPr>
          <p:nvPr/>
        </p:nvGrpSpPr>
        <p:grpSpPr>
          <a:xfrm>
            <a:off x="10778200" y="6719014"/>
            <a:ext cx="1417853" cy="1417848"/>
            <a:chOff x="0" y="0"/>
            <a:chExt cx="6350000" cy="6349975"/>
          </a:xfrm>
        </p:grpSpPr>
        <p:sp>
          <p:nvSpPr>
            <p:cNvPr id="41" name="Freeform 41"/>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42" name="Group 42"/>
          <p:cNvGrpSpPr>
            <a:grpSpLocks noGrp="1" noUngrp="1" noRot="1" noChangeAspect="1" noMove="1" noResize="1"/>
          </p:cNvGrpSpPr>
          <p:nvPr/>
        </p:nvGrpSpPr>
        <p:grpSpPr>
          <a:xfrm>
            <a:off x="10840909" y="6769738"/>
            <a:ext cx="1292435" cy="1292430"/>
            <a:chOff x="0" y="0"/>
            <a:chExt cx="6350000" cy="6349975"/>
          </a:xfrm>
        </p:grpSpPr>
        <p:sp>
          <p:nvSpPr>
            <p:cNvPr id="43" name="Freeform 43"/>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2"/>
              <a:stretch>
                <a:fillRect l="-11089" r="-11089"/>
              </a:stretch>
            </a:blipFill>
          </p:spPr>
          <p:txBody>
            <a:bodyPr/>
            <a:lstStyle/>
            <a:p>
              <a:endParaRPr lang="en-US"/>
            </a:p>
          </p:txBody>
        </p:sp>
      </p:grpSp>
      <p:grpSp>
        <p:nvGrpSpPr>
          <p:cNvPr id="44" name="Group 44"/>
          <p:cNvGrpSpPr>
            <a:grpSpLocks noGrp="1" noUngrp="1" noRot="1" noMove="1" noResize="1"/>
          </p:cNvGrpSpPr>
          <p:nvPr/>
        </p:nvGrpSpPr>
        <p:grpSpPr>
          <a:xfrm>
            <a:off x="13146068" y="8051901"/>
            <a:ext cx="1574062" cy="1574062"/>
            <a:chOff x="0" y="0"/>
            <a:chExt cx="6350000" cy="6350000"/>
          </a:xfrm>
        </p:grpSpPr>
        <p:sp>
          <p:nvSpPr>
            <p:cNvPr id="45" name="Freeform 45"/>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6" name="Group 46"/>
          <p:cNvGrpSpPr>
            <a:grpSpLocks noGrp="1" noUngrp="1" noRot="1" noChangeAspect="1" noMove="1" noResize="1"/>
          </p:cNvGrpSpPr>
          <p:nvPr/>
        </p:nvGrpSpPr>
        <p:grpSpPr>
          <a:xfrm>
            <a:off x="13224844" y="8141993"/>
            <a:ext cx="1417853" cy="1417848"/>
            <a:chOff x="0" y="0"/>
            <a:chExt cx="6350000" cy="6349975"/>
          </a:xfrm>
        </p:grpSpPr>
        <p:sp>
          <p:nvSpPr>
            <p:cNvPr id="47" name="Freeform 47"/>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877" t="-1755" r="-877"/>
              </a:stretch>
            </a:blipFill>
          </p:spPr>
          <p:txBody>
            <a:bodyPr/>
            <a:lstStyle/>
            <a:p>
              <a:endParaRPr lang="en-US"/>
            </a:p>
          </p:txBody>
        </p:sp>
      </p:grpSp>
      <p:grpSp>
        <p:nvGrpSpPr>
          <p:cNvPr id="48" name="Group 48"/>
          <p:cNvGrpSpPr>
            <a:grpSpLocks noGrp="1" noUngrp="1" noRot="1" noChangeAspect="1" noMove="1" noResize="1"/>
          </p:cNvGrpSpPr>
          <p:nvPr/>
        </p:nvGrpSpPr>
        <p:grpSpPr>
          <a:xfrm>
            <a:off x="13287553" y="8192717"/>
            <a:ext cx="1292435" cy="1292430"/>
            <a:chOff x="0" y="0"/>
            <a:chExt cx="6350000" cy="6349975"/>
          </a:xfrm>
        </p:grpSpPr>
        <p:sp>
          <p:nvSpPr>
            <p:cNvPr id="49" name="Freeform 49"/>
            <p:cNvSpPr>
              <a:spLocks noGrp="1" noRot="1" noMove="1" noResize="1" noEditPoints="1" noAdjustHandles="1" noChangeArrowheads="1" noChangeShapeType="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3"/>
              <a:stretch>
                <a:fillRect l="-9302" r="-9302"/>
              </a:stretch>
            </a:blipFill>
          </p:spPr>
          <p:txBody>
            <a:bodyPr/>
            <a:lstStyle/>
            <a:p>
              <a:endParaRPr lang="en-US"/>
            </a:p>
          </p:txBody>
        </p:sp>
      </p:grpSp>
      <p:sp>
        <p:nvSpPr>
          <p:cNvPr id="50" name="AutoShape 50"/>
          <p:cNvSpPr>
            <a:spLocks noGrp="1" noRot="1" noMove="1" noResize="1" noEditPoints="1" noAdjustHandles="1" noChangeArrowheads="1" noChangeShapeType="1"/>
          </p:cNvSpPr>
          <p:nvPr/>
        </p:nvSpPr>
        <p:spPr>
          <a:xfrm>
            <a:off x="5041549" y="2984160"/>
            <a:ext cx="8104519" cy="0"/>
          </a:xfrm>
          <a:prstGeom prst="line">
            <a:avLst/>
          </a:prstGeom>
          <a:ln w="28575" cap="rnd">
            <a:solidFill>
              <a:srgbClr val="FFFFFF"/>
            </a:solidFill>
            <a:prstDash val="solid"/>
            <a:headEnd type="oval" w="lg" len="lg"/>
            <a:tailEnd type="none" w="sm" len="sm"/>
          </a:ln>
        </p:spPr>
        <p:txBody>
          <a:bodyPr/>
          <a:lstStyle/>
          <a:p>
            <a:endParaRPr lang="en-US"/>
          </a:p>
        </p:txBody>
      </p:sp>
      <p:sp>
        <p:nvSpPr>
          <p:cNvPr id="51" name="AutoShape 51"/>
          <p:cNvSpPr>
            <a:spLocks noGrp="1" noRot="1" noMove="1" noResize="1" noEditPoints="1" noAdjustHandles="1" noChangeArrowheads="1" noChangeShapeType="1"/>
          </p:cNvSpPr>
          <p:nvPr/>
        </p:nvSpPr>
        <p:spPr>
          <a:xfrm>
            <a:off x="8309801" y="6225825"/>
            <a:ext cx="5094902" cy="5585"/>
          </a:xfrm>
          <a:prstGeom prst="line">
            <a:avLst/>
          </a:prstGeom>
          <a:ln w="28575" cap="rnd">
            <a:solidFill>
              <a:srgbClr val="FFFFFF"/>
            </a:solidFill>
            <a:prstDash val="solid"/>
            <a:headEnd type="oval" w="lg" len="lg"/>
            <a:tailEnd type="none" w="sm" len="sm"/>
          </a:ln>
        </p:spPr>
        <p:txBody>
          <a:bodyPr/>
          <a:lstStyle/>
          <a:p>
            <a:endParaRPr lang="en-US"/>
          </a:p>
        </p:txBody>
      </p:sp>
      <p:sp>
        <p:nvSpPr>
          <p:cNvPr id="52" name="AutoShape 52"/>
          <p:cNvSpPr>
            <a:spLocks noGrp="1" noRot="1" noMove="1" noResize="1" noEditPoints="1" noAdjustHandles="1" noChangeArrowheads="1" noChangeShapeType="1"/>
          </p:cNvSpPr>
          <p:nvPr/>
        </p:nvSpPr>
        <p:spPr>
          <a:xfrm>
            <a:off x="7504895" y="4801397"/>
            <a:ext cx="4034555" cy="0"/>
          </a:xfrm>
          <a:prstGeom prst="line">
            <a:avLst/>
          </a:prstGeom>
          <a:ln w="28575" cap="rnd">
            <a:solidFill>
              <a:srgbClr val="FFFFFF"/>
            </a:solidFill>
            <a:prstDash val="solid"/>
            <a:headEnd type="oval" w="lg" len="lg"/>
            <a:tailEnd type="none" w="sm" len="sm"/>
          </a:ln>
        </p:spPr>
        <p:txBody>
          <a:bodyPr/>
          <a:lstStyle/>
          <a:p>
            <a:endParaRPr lang="en-US"/>
          </a:p>
        </p:txBody>
      </p:sp>
      <p:sp>
        <p:nvSpPr>
          <p:cNvPr id="53" name="AutoShape 53"/>
          <p:cNvSpPr>
            <a:spLocks noGrp="1" noRot="1" noMove="1" noResize="1" noEditPoints="1" noAdjustHandles="1" noChangeArrowheads="1" noChangeShapeType="1"/>
          </p:cNvSpPr>
          <p:nvPr/>
        </p:nvSpPr>
        <p:spPr>
          <a:xfrm>
            <a:off x="6031511" y="7415953"/>
            <a:ext cx="4556581" cy="0"/>
          </a:xfrm>
          <a:prstGeom prst="line">
            <a:avLst/>
          </a:prstGeom>
          <a:ln w="28575" cap="rnd">
            <a:solidFill>
              <a:srgbClr val="FFFFFF"/>
            </a:solidFill>
            <a:prstDash val="solid"/>
            <a:headEnd type="oval" w="lg" len="lg"/>
            <a:tailEnd type="none" w="sm" len="sm"/>
          </a:ln>
        </p:spPr>
        <p:txBody>
          <a:bodyPr/>
          <a:lstStyle/>
          <a:p>
            <a:endParaRPr lang="en-US"/>
          </a:p>
        </p:txBody>
      </p:sp>
      <p:sp>
        <p:nvSpPr>
          <p:cNvPr id="54" name="AutoShape 54"/>
          <p:cNvSpPr>
            <a:spLocks noGrp="1" noRot="1" noMove="1" noResize="1" noEditPoints="1" noAdjustHandles="1" noChangeArrowheads="1" noChangeShapeType="1"/>
          </p:cNvSpPr>
          <p:nvPr/>
        </p:nvSpPr>
        <p:spPr>
          <a:xfrm>
            <a:off x="5252046" y="8856502"/>
            <a:ext cx="7782690" cy="0"/>
          </a:xfrm>
          <a:prstGeom prst="line">
            <a:avLst/>
          </a:prstGeom>
          <a:ln w="28575" cap="rnd">
            <a:solidFill>
              <a:srgbClr val="FFFFFF"/>
            </a:solidFill>
            <a:prstDash val="solid"/>
            <a:headEnd type="oval" w="lg" len="lg"/>
            <a:tailEnd type="none" w="sm" len="sm"/>
          </a:ln>
        </p:spPr>
        <p:txBody>
          <a:bodyPr/>
          <a:lstStyle/>
          <a:p>
            <a:endParaRPr lang="en-US"/>
          </a:p>
        </p:txBody>
      </p:sp>
      <p:sp>
        <p:nvSpPr>
          <p:cNvPr id="55" name="TextBox 55"/>
          <p:cNvSpPr txBox="1">
            <a:spLocks noGrp="1" noRot="1" noMove="1" noResize="1" noEditPoints="1" noAdjustHandles="1" noChangeArrowheads="1" noChangeShapeType="1"/>
          </p:cNvSpPr>
          <p:nvPr/>
        </p:nvSpPr>
        <p:spPr>
          <a:xfrm>
            <a:off x="7129921" y="4300121"/>
            <a:ext cx="5655674" cy="398827"/>
          </a:xfrm>
          <a:prstGeom prst="rect">
            <a:avLst/>
          </a:prstGeom>
        </p:spPr>
        <p:txBody>
          <a:bodyPr lIns="0" tIns="0" rIns="0" bIns="0" rtlCol="0" anchor="t">
            <a:spAutoFit/>
          </a:bodyPr>
          <a:lstStyle/>
          <a:p>
            <a:pPr algn="ctr">
              <a:lnSpc>
                <a:spcPts val="3446"/>
              </a:lnSpc>
              <a:spcBef>
                <a:spcPct val="0"/>
              </a:spcBef>
            </a:pPr>
            <a:r>
              <a:rPr lang="en-US" sz="2000" dirty="0">
                <a:solidFill>
                  <a:srgbClr val="FFFFFF"/>
                </a:solidFill>
                <a:latin typeface="Arial" panose="020B0604020202020204" pitchFamily="34" charset="0"/>
                <a:ea typeface="Barlow SemiCondensed Medium"/>
                <a:cs typeface="Arial" panose="020B0604020202020204" pitchFamily="34" charset="0"/>
                <a:sym typeface="Barlow SemiCondensed Medium"/>
              </a:rPr>
              <a:t>NEVER STOP GROWING</a:t>
            </a:r>
          </a:p>
        </p:txBody>
      </p:sp>
      <p:sp>
        <p:nvSpPr>
          <p:cNvPr id="56" name="TextBox 56"/>
          <p:cNvSpPr txBox="1">
            <a:spLocks noGrp="1" noRot="1" noMove="1" noResize="1" noEditPoints="1" noAdjustHandles="1" noChangeArrowheads="1" noChangeShapeType="1"/>
          </p:cNvSpPr>
          <p:nvPr/>
        </p:nvSpPr>
        <p:spPr>
          <a:xfrm>
            <a:off x="10667899" y="2528450"/>
            <a:ext cx="2589501" cy="410049"/>
          </a:xfrm>
          <a:prstGeom prst="rect">
            <a:avLst/>
          </a:prstGeom>
        </p:spPr>
        <p:txBody>
          <a:bodyPr lIns="0" tIns="0" rIns="0" bIns="0" rtlCol="0" anchor="t">
            <a:spAutoFit/>
          </a:bodyPr>
          <a:lstStyle/>
          <a:p>
            <a:pPr algn="ctr">
              <a:lnSpc>
                <a:spcPts val="3523"/>
              </a:lnSpc>
              <a:spcBef>
                <a:spcPct val="0"/>
              </a:spcBef>
            </a:pPr>
            <a:r>
              <a:rPr lang="en-US" sz="2000" dirty="0">
                <a:solidFill>
                  <a:srgbClr val="FFFFFF"/>
                </a:solidFill>
                <a:latin typeface="Arial" panose="020B0604020202020204" pitchFamily="34" charset="0"/>
                <a:ea typeface="Barlow SemiCondensed Medium"/>
                <a:cs typeface="Arial" panose="020B0604020202020204" pitchFamily="34" charset="0"/>
                <a:sym typeface="Barlow SemiCondensed Medium"/>
              </a:rPr>
              <a:t>REACH HIGHER</a:t>
            </a:r>
          </a:p>
        </p:txBody>
      </p:sp>
      <p:sp>
        <p:nvSpPr>
          <p:cNvPr id="57" name="TextBox 57"/>
          <p:cNvSpPr txBox="1">
            <a:spLocks noGrp="1" noRot="1" noMove="1" noResize="1" noEditPoints="1" noAdjustHandles="1" noChangeArrowheads="1" noChangeShapeType="1"/>
          </p:cNvSpPr>
          <p:nvPr/>
        </p:nvSpPr>
        <p:spPr>
          <a:xfrm>
            <a:off x="10658044" y="5796570"/>
            <a:ext cx="2936768" cy="409599"/>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SHAKE  THE TREE</a:t>
            </a:r>
          </a:p>
        </p:txBody>
      </p:sp>
      <p:sp>
        <p:nvSpPr>
          <p:cNvPr id="58" name="TextBox 58"/>
          <p:cNvSpPr txBox="1">
            <a:spLocks noGrp="1" noRot="1" noMove="1" noResize="1" noEditPoints="1" noAdjustHandles="1" noChangeArrowheads="1" noChangeShapeType="1"/>
          </p:cNvSpPr>
          <p:nvPr/>
        </p:nvSpPr>
        <p:spPr>
          <a:xfrm>
            <a:off x="7407742" y="6892155"/>
            <a:ext cx="3369786" cy="394980"/>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SUPPORT  YOUR TEAM</a:t>
            </a:r>
          </a:p>
        </p:txBody>
      </p:sp>
      <p:sp>
        <p:nvSpPr>
          <p:cNvPr id="59" name="TextBox 59"/>
          <p:cNvSpPr txBox="1">
            <a:spLocks noGrp="1" noRot="1" noMove="1" noResize="1" noEditPoints="1" noAdjustHandles="1" noChangeArrowheads="1" noChangeShapeType="1"/>
          </p:cNvSpPr>
          <p:nvPr/>
        </p:nvSpPr>
        <p:spPr>
          <a:xfrm>
            <a:off x="8440718" y="8390835"/>
            <a:ext cx="5453022" cy="409599"/>
          </a:xfrm>
          <a:prstGeom prst="rect">
            <a:avLst/>
          </a:prstGeom>
        </p:spPr>
        <p:txBody>
          <a:bodyPr lIns="0" tIns="0" rIns="0" bIns="0" rtlCol="0" anchor="t">
            <a:spAutoFit/>
          </a:bodyPr>
          <a:lstStyle/>
          <a:p>
            <a:pPr algn="ctr">
              <a:lnSpc>
                <a:spcPts val="3499"/>
              </a:lnSpc>
              <a:spcBef>
                <a:spcPct val="0"/>
              </a:spcBef>
            </a:pPr>
            <a:r>
              <a:rPr lang="en-US" sz="2000">
                <a:solidFill>
                  <a:srgbClr val="FFFFFF"/>
                </a:solidFill>
                <a:latin typeface="Arial" panose="020B0604020202020204" pitchFamily="34" charset="0"/>
                <a:ea typeface="Barlow SemiCondensed Medium"/>
                <a:cs typeface="Arial" panose="020B0604020202020204" pitchFamily="34" charset="0"/>
                <a:sym typeface="Barlow SemiCondensed Medium"/>
              </a:rPr>
              <a:t>ALWAYS  STAY  GROUNDED</a:t>
            </a:r>
          </a:p>
        </p:txBody>
      </p:sp>
      <p:grpSp>
        <p:nvGrpSpPr>
          <p:cNvPr id="60" name="Group 60"/>
          <p:cNvGrpSpPr>
            <a:grpSpLocks noGrp="1" noUngrp="1" noRot="1" noMove="1" noResize="1"/>
          </p:cNvGrpSpPr>
          <p:nvPr/>
        </p:nvGrpSpPr>
        <p:grpSpPr>
          <a:xfrm>
            <a:off x="0" y="0"/>
            <a:ext cx="18288000" cy="1475496"/>
            <a:chOff x="0" y="0"/>
            <a:chExt cx="6671512" cy="538265"/>
          </a:xfrm>
        </p:grpSpPr>
        <p:sp>
          <p:nvSpPr>
            <p:cNvPr id="61" name="Freeform 61"/>
            <p:cNvSpPr>
              <a:spLocks noGrp="1" noRot="1" noMove="1" noResize="1" noEditPoints="1" noAdjustHandles="1" noChangeArrowheads="1" noChangeShapeType="1"/>
            </p:cNvSpPr>
            <p:nvPr/>
          </p:nvSpPr>
          <p:spPr>
            <a:xfrm>
              <a:off x="0" y="0"/>
              <a:ext cx="6671512" cy="538265"/>
            </a:xfrm>
            <a:custGeom>
              <a:avLst/>
              <a:gdLst/>
              <a:ahLst/>
              <a:cxnLst/>
              <a:rect l="l" t="t" r="r" b="b"/>
              <a:pathLst>
                <a:path w="6671512" h="538265">
                  <a:moveTo>
                    <a:pt x="0" y="0"/>
                  </a:moveTo>
                  <a:lnTo>
                    <a:pt x="6671512" y="0"/>
                  </a:lnTo>
                  <a:lnTo>
                    <a:pt x="6671512" y="538265"/>
                  </a:lnTo>
                  <a:lnTo>
                    <a:pt x="0" y="538265"/>
                  </a:lnTo>
                  <a:close/>
                </a:path>
              </a:pathLst>
            </a:custGeom>
            <a:solidFill>
              <a:srgbClr val="FFFFFF"/>
            </a:solidFill>
          </p:spPr>
          <p:txBody>
            <a:bodyPr/>
            <a:lstStyle/>
            <a:p>
              <a:endParaRPr lang="en-US"/>
            </a:p>
          </p:txBody>
        </p:sp>
      </p:grpSp>
      <p:sp>
        <p:nvSpPr>
          <p:cNvPr id="62" name="Freeform 62"/>
          <p:cNvSpPr>
            <a:spLocks noGrp="1" noRot="1" noMove="1" noResize="1" noEditPoints="1" noAdjustHandles="1" noChangeArrowheads="1" noChangeShapeType="1"/>
          </p:cNvSpPr>
          <p:nvPr/>
        </p:nvSpPr>
        <p:spPr>
          <a:xfrm>
            <a:off x="16283509" y="344477"/>
            <a:ext cx="1573272" cy="778295"/>
          </a:xfrm>
          <a:custGeom>
            <a:avLst/>
            <a:gdLst/>
            <a:ahLst/>
            <a:cxnLst/>
            <a:rect l="l" t="t" r="r" b="b"/>
            <a:pathLst>
              <a:path w="1573272" h="778295">
                <a:moveTo>
                  <a:pt x="0" y="0"/>
                </a:moveTo>
                <a:lnTo>
                  <a:pt x="1573272" y="0"/>
                </a:lnTo>
                <a:lnTo>
                  <a:pt x="1573272" y="778294"/>
                </a:lnTo>
                <a:lnTo>
                  <a:pt x="0" y="778294"/>
                </a:lnTo>
                <a:lnTo>
                  <a:pt x="0" y="0"/>
                </a:lnTo>
                <a:close/>
              </a:path>
            </a:pathLst>
          </a:custGeom>
          <a:blipFill>
            <a:blip r:embed="rId24"/>
            <a:stretch>
              <a:fillRect t="-30" b="-30"/>
            </a:stretch>
          </a:blipFill>
        </p:spPr>
        <p:txBody>
          <a:bodyPr/>
          <a:lstStyle/>
          <a:p>
            <a:endParaRPr lang="en-US"/>
          </a:p>
        </p:txBody>
      </p:sp>
      <p:sp>
        <p:nvSpPr>
          <p:cNvPr id="63" name="TextBox 63"/>
          <p:cNvSpPr txBox="1">
            <a:spLocks noGrp="1" noRot="1" noMove="1" noResize="1" noEditPoints="1" noAdjustHandles="1" noChangeArrowheads="1" noChangeShapeType="1"/>
          </p:cNvSpPr>
          <p:nvPr/>
        </p:nvSpPr>
        <p:spPr>
          <a:xfrm>
            <a:off x="277424" y="322971"/>
            <a:ext cx="17039026" cy="1238250"/>
          </a:xfrm>
          <a:prstGeom prst="rect">
            <a:avLst/>
          </a:prstGeom>
        </p:spPr>
        <p:txBody>
          <a:bodyPr lIns="0" tIns="0" rIns="0" bIns="0" rtlCol="0" anchor="t">
            <a:spAutoFit/>
          </a:bodyPr>
          <a:lstStyle/>
          <a:p>
            <a:pPr algn="l">
              <a:lnSpc>
                <a:spcPts val="8640"/>
              </a:lnSpc>
            </a:pPr>
            <a:r>
              <a:rPr lang="en-US" sz="7200" dirty="0">
                <a:solidFill>
                  <a:srgbClr val="015186"/>
                </a:solidFill>
                <a:latin typeface="Arial Bold"/>
                <a:ea typeface="Arial Bold"/>
                <a:cs typeface="Arial Bold"/>
                <a:sym typeface="Arial Bold"/>
              </a:rPr>
              <a:t>OUR CORE VALUES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4271" r="-19548" b="-65023"/>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a:spLocks noGrp="1" noRot="1" noMove="1" noResize="1" noEditPoints="1" noAdjustHandles="1" noChangeArrowheads="1" noChangeShapeType="1"/>
          </p:cNvSpPr>
          <p:nvPr/>
        </p:nvSpPr>
        <p:spPr>
          <a:xfrm>
            <a:off x="1173544" y="1944704"/>
            <a:ext cx="404453" cy="441422"/>
          </a:xfrm>
          <a:custGeom>
            <a:avLst/>
            <a:gdLst/>
            <a:ahLst/>
            <a:cxnLst/>
            <a:rect l="l" t="t" r="r" b="b"/>
            <a:pathLst>
              <a:path w="404453" h="441422">
                <a:moveTo>
                  <a:pt x="0" y="0"/>
                </a:moveTo>
                <a:lnTo>
                  <a:pt x="404452" y="0"/>
                </a:lnTo>
                <a:lnTo>
                  <a:pt x="404452"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6"/>
          <p:cNvSpPr txBox="1">
            <a:spLocks noGrp="1" noRot="1" noMove="1" noResize="1" noEditPoints="1" noAdjustHandles="1" noChangeArrowheads="1" noChangeShapeType="1"/>
          </p:cNvSpPr>
          <p:nvPr/>
        </p:nvSpPr>
        <p:spPr>
          <a:xfrm>
            <a:off x="1258476" y="1868504"/>
            <a:ext cx="8352544" cy="1064103"/>
          </a:xfrm>
          <a:prstGeom prst="rect">
            <a:avLst/>
          </a:prstGeom>
        </p:spPr>
        <p:txBody>
          <a:bodyPr lIns="0" tIns="0" rIns="0" bIns="0" rtlCol="0" anchor="t">
            <a:spAutoFit/>
          </a:bodyPr>
          <a:lstStyle/>
          <a:p>
            <a:pPr algn="l">
              <a:lnSpc>
                <a:spcPts val="2774"/>
              </a:lnSpc>
            </a:pPr>
            <a:r>
              <a:rPr lang="en-US" sz="1981">
                <a:solidFill>
                  <a:srgbClr val="545454"/>
                </a:solidFill>
                <a:latin typeface="Arial" panose="020B0604020202020204" pitchFamily="34" charset="0"/>
                <a:ea typeface="Arial"/>
                <a:cs typeface="Arial" panose="020B0604020202020204" pitchFamily="34" charset="0"/>
                <a:sym typeface="Arial"/>
              </a:rPr>
              <a:t>I thoroughly appreciate the quality of service I receive from CKH. The firm exemplifies what I look for in a partner/service provider; they consistently under-sale and over-deliver. I couldn’t recommend CKH more highly.</a:t>
            </a:r>
          </a:p>
        </p:txBody>
      </p:sp>
      <p:sp>
        <p:nvSpPr>
          <p:cNvPr id="7" name="Freeform 7"/>
          <p:cNvSpPr>
            <a:spLocks noGrp="1" noRot="1" noMove="1" noResize="1" noEditPoints="1" noAdjustHandles="1" noChangeArrowheads="1" noChangeShapeType="1"/>
          </p:cNvSpPr>
          <p:nvPr/>
        </p:nvSpPr>
        <p:spPr>
          <a:xfrm>
            <a:off x="1090179" y="4525584"/>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a:spLocks noGrp="1" noRot="1" noMove="1" noResize="1" noEditPoints="1" noAdjustHandles="1" noChangeArrowheads="1" noChangeShapeType="1"/>
          </p:cNvSpPr>
          <p:nvPr/>
        </p:nvSpPr>
        <p:spPr>
          <a:xfrm>
            <a:off x="1192206" y="4566002"/>
            <a:ext cx="1344356" cy="1051959"/>
          </a:xfrm>
          <a:custGeom>
            <a:avLst/>
            <a:gdLst/>
            <a:ahLst/>
            <a:cxnLst/>
            <a:rect l="l" t="t" r="r" b="b"/>
            <a:pathLst>
              <a:path w="1344356" h="1051959">
                <a:moveTo>
                  <a:pt x="0" y="0"/>
                </a:moveTo>
                <a:lnTo>
                  <a:pt x="1344356" y="0"/>
                </a:lnTo>
                <a:lnTo>
                  <a:pt x="1344356"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a:spLocks noGrp="1" noRot="1" noMove="1" noResize="1" noEditPoints="1" noAdjustHandles="1" noChangeArrowheads="1" noChangeShapeType="1"/>
          </p:cNvSpPr>
          <p:nvPr/>
        </p:nvSpPr>
        <p:spPr>
          <a:xfrm>
            <a:off x="1111368" y="7484513"/>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5" name="Freeform 4">
            <a:extLst>
              <a:ext uri="{FF2B5EF4-FFF2-40B4-BE49-F238E27FC236}">
                <a16:creationId xmlns:a16="http://schemas.microsoft.com/office/drawing/2014/main" id="{F71FA736-B8FA-07A9-1BAE-19989E4A59F8}"/>
              </a:ext>
            </a:extLst>
          </p:cNvPr>
          <p:cNvSpPr>
            <a:spLocks noGrp="1" noRot="1" noMove="1" noResize="1" noEditPoints="1" noAdjustHandles="1" noChangeArrowheads="1" noChangeShapeType="1"/>
          </p:cNvSpPr>
          <p:nvPr/>
        </p:nvSpPr>
        <p:spPr>
          <a:xfrm>
            <a:off x="0" y="0"/>
            <a:ext cx="18288000" cy="10287000"/>
          </a:xfrm>
          <a:custGeom>
            <a:avLst/>
            <a:gdLst/>
            <a:ahLst/>
            <a:cxnLst/>
            <a:rect l="l" t="t" r="r" b="b"/>
            <a:pathLst>
              <a:path w="6508515" h="3599015">
                <a:moveTo>
                  <a:pt x="0" y="0"/>
                </a:moveTo>
                <a:lnTo>
                  <a:pt x="6508515" y="0"/>
                </a:lnTo>
                <a:lnTo>
                  <a:pt x="6508515" y="3599015"/>
                </a:lnTo>
                <a:lnTo>
                  <a:pt x="0" y="3599015"/>
                </a:lnTo>
                <a:close/>
              </a:path>
            </a:pathLst>
          </a:custGeom>
          <a:solidFill>
            <a:srgbClr val="015186">
              <a:alpha val="80000"/>
            </a:srgbClr>
          </a:solidFill>
        </p:spPr>
        <p:txBody>
          <a:bodyPr/>
          <a:lstStyle/>
          <a:p>
            <a:endParaRPr lang="en-US">
              <a:latin typeface="Arial" panose="020B0604020202020204" pitchFamily="34" charset="0"/>
              <a:cs typeface="Arial" panose="020B0604020202020204" pitchFamily="34" charset="0"/>
            </a:endParaRPr>
          </a:p>
        </p:txBody>
      </p:sp>
      <p:sp>
        <p:nvSpPr>
          <p:cNvPr id="10" name="Freeform 10"/>
          <p:cNvSpPr>
            <a:spLocks noGrp="1" noRot="1" noMove="1" noResize="1" noEditPoints="1" noAdjustHandles="1" noChangeArrowheads="1" noChangeShapeType="1"/>
          </p:cNvSpPr>
          <p:nvPr/>
        </p:nvSpPr>
        <p:spPr>
          <a:xfrm>
            <a:off x="1207266" y="7299428"/>
            <a:ext cx="1344356" cy="1051959"/>
          </a:xfrm>
          <a:custGeom>
            <a:avLst/>
            <a:gdLst/>
            <a:ahLst/>
            <a:cxnLst/>
            <a:rect l="l" t="t" r="r" b="b"/>
            <a:pathLst>
              <a:path w="1344356" h="1051959">
                <a:moveTo>
                  <a:pt x="0" y="0"/>
                </a:moveTo>
                <a:lnTo>
                  <a:pt x="1344356" y="0"/>
                </a:lnTo>
                <a:lnTo>
                  <a:pt x="1344356" y="1051958"/>
                </a:lnTo>
                <a:lnTo>
                  <a:pt x="0" y="1051958"/>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a:spLocks noGrp="1" noRot="1" noMove="1" noResize="1" noEditPoints="1" noAdjustHandles="1" noChangeArrowheads="1" noChangeShapeType="1"/>
          </p:cNvSpPr>
          <p:nvPr/>
        </p:nvSpPr>
        <p:spPr>
          <a:xfrm>
            <a:off x="1120899" y="1859841"/>
            <a:ext cx="1344356" cy="1051959"/>
          </a:xfrm>
          <a:custGeom>
            <a:avLst/>
            <a:gdLst/>
            <a:ahLst/>
            <a:cxnLst/>
            <a:rect l="l" t="t" r="r" b="b"/>
            <a:pathLst>
              <a:path w="1344356" h="1051959">
                <a:moveTo>
                  <a:pt x="0" y="0"/>
                </a:moveTo>
                <a:lnTo>
                  <a:pt x="1344357" y="0"/>
                </a:lnTo>
                <a:lnTo>
                  <a:pt x="1344357"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2"/>
          <p:cNvSpPr txBox="1">
            <a:spLocks noGrp="1" noRot="1" noMove="1" noResize="1" noEditPoints="1" noAdjustHandles="1" noChangeArrowheads="1" noChangeShapeType="1"/>
          </p:cNvSpPr>
          <p:nvPr/>
        </p:nvSpPr>
        <p:spPr>
          <a:xfrm>
            <a:off x="1164359" y="2910769"/>
            <a:ext cx="8352544" cy="327077"/>
          </a:xfrm>
          <a:prstGeom prst="rect">
            <a:avLst/>
          </a:prstGeom>
        </p:spPr>
        <p:txBody>
          <a:bodyPr lIns="0" tIns="0" rIns="0" bIns="0" rtlCol="0" anchor="t">
            <a:spAutoFit/>
          </a:bodyPr>
          <a:lstStyle/>
          <a:p>
            <a:pPr algn="l">
              <a:lnSpc>
                <a:spcPts val="2774"/>
              </a:lnSpc>
            </a:pPr>
            <a:r>
              <a:rPr lang="en-US" sz="1981">
                <a:solidFill>
                  <a:srgbClr val="000000"/>
                </a:solidFill>
                <a:latin typeface="Arial" panose="020B0604020202020204" pitchFamily="34" charset="0"/>
                <a:ea typeface="Arial Bold"/>
                <a:cs typeface="Arial" panose="020B0604020202020204" pitchFamily="34" charset="0"/>
                <a:sym typeface="Arial Bold"/>
              </a:rPr>
              <a:t>Indirect Senior Tax Manager</a:t>
            </a:r>
          </a:p>
        </p:txBody>
      </p:sp>
      <p:sp>
        <p:nvSpPr>
          <p:cNvPr id="13" name="TextBox 13"/>
          <p:cNvSpPr txBox="1">
            <a:spLocks noGrp="1" noRot="1" noMove="1" noResize="1" noEditPoints="1" noAdjustHandles="1" noChangeArrowheads="1" noChangeShapeType="1"/>
          </p:cNvSpPr>
          <p:nvPr/>
        </p:nvSpPr>
        <p:spPr>
          <a:xfrm>
            <a:off x="1173544" y="3206510"/>
            <a:ext cx="8352544" cy="327077"/>
          </a:xfrm>
          <a:prstGeom prst="rect">
            <a:avLst/>
          </a:prstGeom>
        </p:spPr>
        <p:txBody>
          <a:bodyPr lIns="0" tIns="0" rIns="0" bIns="0" rtlCol="0" anchor="t">
            <a:spAutoFit/>
          </a:bodyPr>
          <a:lstStyle/>
          <a:p>
            <a:pPr algn="l">
              <a:lnSpc>
                <a:spcPts val="2774"/>
              </a:lnSpc>
            </a:pPr>
            <a:r>
              <a:rPr lang="en-US" sz="1981">
                <a:solidFill>
                  <a:srgbClr val="545454"/>
                </a:solidFill>
                <a:latin typeface="Arial" panose="020B0604020202020204" pitchFamily="34" charset="0"/>
                <a:ea typeface="Arial"/>
                <a:cs typeface="Arial" panose="020B0604020202020204" pitchFamily="34" charset="0"/>
                <a:sym typeface="Arial"/>
              </a:rPr>
              <a:t>Major Global Fortune 500 Company</a:t>
            </a:r>
          </a:p>
        </p:txBody>
      </p:sp>
      <p:sp>
        <p:nvSpPr>
          <p:cNvPr id="14" name="TextBox 14"/>
          <p:cNvSpPr txBox="1">
            <a:spLocks noGrp="1" noRot="1" noMove="1" noResize="1" noEditPoints="1" noAdjustHandles="1" noChangeArrowheads="1" noChangeShapeType="1"/>
          </p:cNvSpPr>
          <p:nvPr/>
        </p:nvSpPr>
        <p:spPr>
          <a:xfrm>
            <a:off x="1192206" y="4534808"/>
            <a:ext cx="8352544" cy="1182831"/>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We engaged the CKH team to assist us with an extremely complex accounting project. They overcame innumerable obstacles and hardships to make it happen. You are accounting warriors.</a:t>
            </a:r>
          </a:p>
        </p:txBody>
      </p:sp>
      <p:sp>
        <p:nvSpPr>
          <p:cNvPr id="15" name="TextBox 15"/>
          <p:cNvSpPr txBox="1">
            <a:spLocks noGrp="1" noRot="1" noMove="1" noResize="1" noEditPoints="1" noAdjustHandles="1" noChangeArrowheads="1" noChangeShapeType="1"/>
          </p:cNvSpPr>
          <p:nvPr/>
        </p:nvSpPr>
        <p:spPr>
          <a:xfrm>
            <a:off x="1087124" y="569810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Group Global Controller</a:t>
            </a:r>
          </a:p>
        </p:txBody>
      </p:sp>
      <p:sp>
        <p:nvSpPr>
          <p:cNvPr id="16" name="TextBox 16"/>
          <p:cNvSpPr txBox="1">
            <a:spLocks noGrp="1" noRot="1" noMove="1" noResize="1" noEditPoints="1" noAdjustHandles="1" noChangeArrowheads="1" noChangeShapeType="1"/>
          </p:cNvSpPr>
          <p:nvPr/>
        </p:nvSpPr>
        <p:spPr>
          <a:xfrm>
            <a:off x="1113690" y="5993843"/>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FMCG Corporation</a:t>
            </a:r>
          </a:p>
        </p:txBody>
      </p:sp>
      <p:sp>
        <p:nvSpPr>
          <p:cNvPr id="17" name="TextBox 17"/>
          <p:cNvSpPr txBox="1">
            <a:spLocks noGrp="1" noRot="1" noMove="1" noResize="1" noEditPoints="1" noAdjustHandles="1" noChangeArrowheads="1" noChangeShapeType="1"/>
          </p:cNvSpPr>
          <p:nvPr/>
        </p:nvSpPr>
        <p:spPr>
          <a:xfrm>
            <a:off x="1121145" y="7308113"/>
            <a:ext cx="8184780" cy="1397986"/>
          </a:xfrm>
          <a:prstGeom prst="rect">
            <a:avLst/>
          </a:prstGeom>
        </p:spPr>
        <p:txBody>
          <a:bodyPr lIns="0" tIns="0" rIns="0" bIns="0" rtlCol="0" anchor="t">
            <a:spAutoFit/>
          </a:bodyPr>
          <a:lstStyle/>
          <a:p>
            <a:pPr algn="l">
              <a:lnSpc>
                <a:spcPts val="2745"/>
              </a:lnSpc>
            </a:pPr>
            <a:r>
              <a:rPr lang="en-US" sz="1961">
                <a:solidFill>
                  <a:srgbClr val="545454"/>
                </a:solidFill>
                <a:latin typeface="Arial" panose="020B0604020202020204" pitchFamily="34" charset="0"/>
                <a:ea typeface="Arial"/>
                <a:cs typeface="Arial" panose="020B0604020202020204" pitchFamily="34" charset="0"/>
                <a:sym typeface="Arial"/>
              </a:rPr>
              <a:t>The CKH audit team had an in-depth knowledge and the capability in delivering the audits in extremely tight schedules, without compromising quality. They provided in-depth knowledge and a focused approach to provide the right solutions to complicated accounting issues.</a:t>
            </a:r>
          </a:p>
        </p:txBody>
      </p:sp>
      <p:sp>
        <p:nvSpPr>
          <p:cNvPr id="18" name="TextBox 18"/>
          <p:cNvSpPr txBox="1">
            <a:spLocks noGrp="1" noRot="1" noMove="1" noResize="1" noEditPoints="1" noAdjustHandles="1" noChangeArrowheads="1" noChangeShapeType="1"/>
          </p:cNvSpPr>
          <p:nvPr/>
        </p:nvSpPr>
        <p:spPr>
          <a:xfrm>
            <a:off x="1104505" y="858259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Controller Major Markets</a:t>
            </a:r>
          </a:p>
        </p:txBody>
      </p:sp>
      <p:sp>
        <p:nvSpPr>
          <p:cNvPr id="19" name="TextBox 19"/>
          <p:cNvSpPr txBox="1">
            <a:spLocks noGrp="1" noRot="1" noMove="1" noResize="1" noEditPoints="1" noAdjustHandles="1" noChangeArrowheads="1" noChangeShapeType="1"/>
          </p:cNvSpPr>
          <p:nvPr/>
        </p:nvSpPr>
        <p:spPr>
          <a:xfrm>
            <a:off x="1113690" y="8878334"/>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International IT Solutions Corporation</a:t>
            </a:r>
          </a:p>
        </p:txBody>
      </p:sp>
      <p:sp>
        <p:nvSpPr>
          <p:cNvPr id="20" name="TextBox 20"/>
          <p:cNvSpPr txBox="1"/>
          <p:nvPr/>
        </p:nvSpPr>
        <p:spPr>
          <a:xfrm>
            <a:off x="12111964" y="4237546"/>
            <a:ext cx="17289078" cy="1692771"/>
          </a:xfrm>
          <a:prstGeom prst="rect">
            <a:avLst/>
          </a:prstGeom>
        </p:spPr>
        <p:txBody>
          <a:bodyPr lIns="0" tIns="0" rIns="0" bIns="0" rtlCol="0" anchor="t">
            <a:spAutoFit/>
          </a:bodyPr>
          <a:lstStyle/>
          <a:p>
            <a:pPr algn="l">
              <a:lnSpc>
                <a:spcPts val="6600"/>
              </a:lnSpc>
            </a:pPr>
            <a:r>
              <a:rPr lang="en-US" sz="6000" b="1" dirty="0">
                <a:solidFill>
                  <a:srgbClr val="FFFFFF"/>
                </a:solidFill>
                <a:latin typeface="Arial" panose="020B0604020202020204" pitchFamily="34" charset="0"/>
                <a:ea typeface="Arial Bold"/>
                <a:cs typeface="Arial" panose="020B0604020202020204" pitchFamily="34" charset="0"/>
                <a:sym typeface="Arial Bold"/>
              </a:rPr>
              <a:t>CLIENT </a:t>
            </a:r>
          </a:p>
          <a:p>
            <a:pPr algn="l">
              <a:lnSpc>
                <a:spcPts val="6600"/>
              </a:lnSpc>
            </a:pPr>
            <a:r>
              <a:rPr lang="en-US" sz="6000" b="1" dirty="0">
                <a:solidFill>
                  <a:srgbClr val="FFFFFF"/>
                </a:solidFill>
                <a:latin typeface="Arial" panose="020B0604020202020204" pitchFamily="34" charset="0"/>
                <a:ea typeface="Arial Bold"/>
                <a:cs typeface="Arial" panose="020B0604020202020204" pitchFamily="34" charset="0"/>
                <a:sym typeface="Arial Bold"/>
              </a:rPr>
              <a:t>TESTIMONIALS</a:t>
            </a:r>
          </a:p>
        </p:txBody>
      </p:sp>
      <p:sp>
        <p:nvSpPr>
          <p:cNvPr id="21" name="AutoShape 21"/>
          <p:cNvSpPr>
            <a:spLocks noGrp="1" noRot="1" noMove="1" noResize="1" noEditPoints="1" noAdjustHandles="1" noChangeArrowheads="1" noChangeShapeType="1"/>
          </p:cNvSpPr>
          <p:nvPr/>
        </p:nvSpPr>
        <p:spPr>
          <a:xfrm rot="-5400000">
            <a:off x="7102910" y="5433543"/>
            <a:ext cx="9005145" cy="0"/>
          </a:xfrm>
          <a:prstGeom prst="line">
            <a:avLst/>
          </a:prstGeom>
          <a:ln w="19050" cap="rnd">
            <a:solidFill>
              <a:srgbClr val="FFFFFF"/>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nvGrpSpPr>
          <p:cNvPr id="22" name="Group 22"/>
          <p:cNvGrpSpPr>
            <a:grpSpLocks noGrp="1" noUngrp="1" noRot="1" noMove="1" noResize="1"/>
          </p:cNvGrpSpPr>
          <p:nvPr/>
        </p:nvGrpSpPr>
        <p:grpSpPr>
          <a:xfrm>
            <a:off x="951486" y="1215651"/>
            <a:ext cx="2236915" cy="315157"/>
            <a:chOff x="0" y="0"/>
            <a:chExt cx="2982553" cy="420210"/>
          </a:xfrm>
        </p:grpSpPr>
        <p:sp>
          <p:nvSpPr>
            <p:cNvPr id="23" name="Freeform 23"/>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25"/>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26"/>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8" name="Freeform 28"/>
          <p:cNvSpPr>
            <a:spLocks noGrp="1" noRot="1" noMove="1" noResize="1" noEditPoints="1" noAdjustHandles="1" noChangeArrowheads="1" noChangeShapeType="1"/>
          </p:cNvSpPr>
          <p:nvPr/>
        </p:nvSpPr>
        <p:spPr>
          <a:xfrm>
            <a:off x="1364044" y="2135204"/>
            <a:ext cx="404453" cy="441422"/>
          </a:xfrm>
          <a:custGeom>
            <a:avLst/>
            <a:gdLst/>
            <a:ahLst/>
            <a:cxnLst/>
            <a:rect l="l" t="t" r="r" b="b"/>
            <a:pathLst>
              <a:path w="404453" h="441422">
                <a:moveTo>
                  <a:pt x="0" y="0"/>
                </a:moveTo>
                <a:lnTo>
                  <a:pt x="404452" y="0"/>
                </a:lnTo>
                <a:lnTo>
                  <a:pt x="404452"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9" name="Group 29"/>
          <p:cNvGrpSpPr>
            <a:grpSpLocks noGrp="1" noUngrp="1" noRot="1" noMove="1" noResize="1"/>
          </p:cNvGrpSpPr>
          <p:nvPr/>
        </p:nvGrpSpPr>
        <p:grpSpPr>
          <a:xfrm>
            <a:off x="884047" y="1752498"/>
            <a:ext cx="10094393" cy="2149372"/>
            <a:chOff x="0" y="0"/>
            <a:chExt cx="2736465" cy="582668"/>
          </a:xfrm>
        </p:grpSpPr>
        <p:sp>
          <p:nvSpPr>
            <p:cNvPr id="30" name="Freeform 30"/>
            <p:cNvSpPr>
              <a:spLocks noGrp="1" noRot="1" noMove="1" noResize="1" noEditPoints="1" noAdjustHandles="1" noChangeArrowheads="1" noChangeShapeType="1"/>
            </p:cNvSpPr>
            <p:nvPr/>
          </p:nvSpPr>
          <p:spPr>
            <a:xfrm>
              <a:off x="0" y="0"/>
              <a:ext cx="2736465" cy="582668"/>
            </a:xfrm>
            <a:custGeom>
              <a:avLst/>
              <a:gdLst/>
              <a:ahLst/>
              <a:cxnLst/>
              <a:rect l="l" t="t" r="r" b="b"/>
              <a:pathLst>
                <a:path w="2736465" h="582668">
                  <a:moveTo>
                    <a:pt x="0" y="0"/>
                  </a:moveTo>
                  <a:lnTo>
                    <a:pt x="2736465" y="0"/>
                  </a:lnTo>
                  <a:lnTo>
                    <a:pt x="2736465" y="582668"/>
                  </a:lnTo>
                  <a:lnTo>
                    <a:pt x="0" y="582668"/>
                  </a:lnTo>
                  <a:close/>
                </a:path>
              </a:pathLst>
            </a:custGeom>
            <a:solidFill>
              <a:srgbClr val="B3D9ED"/>
            </a:solidFill>
          </p:spPr>
          <p:txBody>
            <a:bodyPr/>
            <a:lstStyle/>
            <a:p>
              <a:endParaRPr lang="en-US">
                <a:latin typeface="Arial" panose="020B0604020202020204" pitchFamily="34" charset="0"/>
                <a:cs typeface="Arial" panose="020B0604020202020204" pitchFamily="34" charset="0"/>
              </a:endParaRPr>
            </a:p>
          </p:txBody>
        </p:sp>
      </p:grpSp>
      <p:sp>
        <p:nvSpPr>
          <p:cNvPr id="31" name="TextBox 31"/>
          <p:cNvSpPr txBox="1">
            <a:spLocks noGrp="1" noRot="1" noMove="1" noResize="1" noEditPoints="1" noAdjustHandles="1" noChangeArrowheads="1" noChangeShapeType="1"/>
          </p:cNvSpPr>
          <p:nvPr/>
        </p:nvSpPr>
        <p:spPr>
          <a:xfrm>
            <a:off x="1458161" y="1921439"/>
            <a:ext cx="9251902" cy="1084015"/>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I thoroughly appreciate the quality of service I receive from CKH. The firm exemplifies what I look for in a partner/service provider; they consistently under-sale and over-deliver. I couldn’t recommend CKH more highly.</a:t>
            </a:r>
          </a:p>
        </p:txBody>
      </p:sp>
      <p:sp>
        <p:nvSpPr>
          <p:cNvPr id="32" name="Freeform 32"/>
          <p:cNvSpPr>
            <a:spLocks noGrp="1" noRot="1" noMove="1" noResize="1" noEditPoints="1" noAdjustHandles="1" noChangeArrowheads="1" noChangeShapeType="1"/>
          </p:cNvSpPr>
          <p:nvPr/>
        </p:nvSpPr>
        <p:spPr>
          <a:xfrm>
            <a:off x="1280679" y="4716084"/>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3" name="Group 33"/>
          <p:cNvGrpSpPr>
            <a:grpSpLocks noGrp="1" noUngrp="1" noRot="1" noMove="1" noResize="1"/>
          </p:cNvGrpSpPr>
          <p:nvPr/>
        </p:nvGrpSpPr>
        <p:grpSpPr>
          <a:xfrm>
            <a:off x="846941" y="4551761"/>
            <a:ext cx="10131499" cy="2163613"/>
            <a:chOff x="0" y="0"/>
            <a:chExt cx="2746524" cy="586529"/>
          </a:xfrm>
        </p:grpSpPr>
        <p:sp>
          <p:nvSpPr>
            <p:cNvPr id="34" name="Freeform 34"/>
            <p:cNvSpPr>
              <a:spLocks noGrp="1" noRot="1" noMove="1" noResize="1" noEditPoints="1" noAdjustHandles="1" noChangeArrowheads="1" noChangeShapeType="1"/>
            </p:cNvSpPr>
            <p:nvPr/>
          </p:nvSpPr>
          <p:spPr>
            <a:xfrm>
              <a:off x="0" y="0"/>
              <a:ext cx="2746524" cy="586529"/>
            </a:xfrm>
            <a:custGeom>
              <a:avLst/>
              <a:gdLst/>
              <a:ahLst/>
              <a:cxnLst/>
              <a:rect l="l" t="t" r="r" b="b"/>
              <a:pathLst>
                <a:path w="2746524" h="586529">
                  <a:moveTo>
                    <a:pt x="0" y="0"/>
                  </a:moveTo>
                  <a:lnTo>
                    <a:pt x="2746524" y="0"/>
                  </a:lnTo>
                  <a:lnTo>
                    <a:pt x="2746524" y="586529"/>
                  </a:lnTo>
                  <a:lnTo>
                    <a:pt x="0" y="586529"/>
                  </a:lnTo>
                  <a:close/>
                </a:path>
              </a:pathLst>
            </a:custGeom>
            <a:solidFill>
              <a:srgbClr val="E6E6E3"/>
            </a:solidFill>
          </p:spPr>
          <p:txBody>
            <a:bodyPr/>
            <a:lstStyle/>
            <a:p>
              <a:endParaRPr lang="en-US">
                <a:latin typeface="Arial" panose="020B0604020202020204" pitchFamily="34" charset="0"/>
                <a:cs typeface="Arial" panose="020B0604020202020204" pitchFamily="34" charset="0"/>
              </a:endParaRPr>
            </a:p>
          </p:txBody>
        </p:sp>
      </p:grpSp>
      <p:sp>
        <p:nvSpPr>
          <p:cNvPr id="35" name="Freeform 35"/>
          <p:cNvSpPr>
            <a:spLocks noGrp="1" noRot="1" noMove="1" noResize="1" noEditPoints="1" noAdjustHandles="1" noChangeArrowheads="1" noChangeShapeType="1"/>
          </p:cNvSpPr>
          <p:nvPr/>
        </p:nvSpPr>
        <p:spPr>
          <a:xfrm>
            <a:off x="1382706" y="4756502"/>
            <a:ext cx="1344356" cy="1051959"/>
          </a:xfrm>
          <a:custGeom>
            <a:avLst/>
            <a:gdLst/>
            <a:ahLst/>
            <a:cxnLst/>
            <a:rect l="l" t="t" r="r" b="b"/>
            <a:pathLst>
              <a:path w="1344356" h="1051959">
                <a:moveTo>
                  <a:pt x="0" y="0"/>
                </a:moveTo>
                <a:lnTo>
                  <a:pt x="1344356" y="0"/>
                </a:lnTo>
                <a:lnTo>
                  <a:pt x="1344356"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6" name="Group 36"/>
          <p:cNvGrpSpPr>
            <a:grpSpLocks noGrp="1" noUngrp="1" noRot="1" noMove="1" noResize="1"/>
          </p:cNvGrpSpPr>
          <p:nvPr/>
        </p:nvGrpSpPr>
        <p:grpSpPr>
          <a:xfrm>
            <a:off x="446376" y="2411560"/>
            <a:ext cx="831248" cy="831248"/>
            <a:chOff x="0" y="0"/>
            <a:chExt cx="1108330" cy="1108330"/>
          </a:xfrm>
        </p:grpSpPr>
        <p:grpSp>
          <p:nvGrpSpPr>
            <p:cNvPr id="37" name="Group 37"/>
            <p:cNvGrpSpPr>
              <a:grpSpLocks noGrp="1" noUngrp="1" noRot="1" noMove="1" noResize="1"/>
            </p:cNvGrpSpPr>
            <p:nvPr/>
          </p:nvGrpSpPr>
          <p:grpSpPr>
            <a:xfrm>
              <a:off x="0" y="0"/>
              <a:ext cx="1108330" cy="1108330"/>
              <a:chOff x="0" y="0"/>
              <a:chExt cx="6350000" cy="6350000"/>
            </a:xfrm>
          </p:grpSpPr>
          <p:sp>
            <p:nvSpPr>
              <p:cNvPr id="38" name="Freeform 38"/>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39" name="Freeform 39"/>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40" name="Freeform 40"/>
          <p:cNvSpPr>
            <a:spLocks noGrp="1" noRot="1" noMove="1" noResize="1" noEditPoints="1" noAdjustHandles="1" noChangeArrowheads="1" noChangeShapeType="1"/>
          </p:cNvSpPr>
          <p:nvPr/>
        </p:nvSpPr>
        <p:spPr>
          <a:xfrm>
            <a:off x="1301868" y="7675013"/>
            <a:ext cx="404453" cy="441422"/>
          </a:xfrm>
          <a:custGeom>
            <a:avLst/>
            <a:gdLst/>
            <a:ahLst/>
            <a:cxnLst/>
            <a:rect l="l" t="t" r="r" b="b"/>
            <a:pathLst>
              <a:path w="404453" h="441422">
                <a:moveTo>
                  <a:pt x="0" y="0"/>
                </a:moveTo>
                <a:lnTo>
                  <a:pt x="404453" y="0"/>
                </a:lnTo>
                <a:lnTo>
                  <a:pt x="404453" y="441422"/>
                </a:lnTo>
                <a:lnTo>
                  <a:pt x="0" y="44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1" name="Group 41"/>
          <p:cNvGrpSpPr>
            <a:grpSpLocks noGrp="1" noUngrp="1" noRot="1" noMove="1" noResize="1"/>
          </p:cNvGrpSpPr>
          <p:nvPr/>
        </p:nvGrpSpPr>
        <p:grpSpPr>
          <a:xfrm>
            <a:off x="862000" y="7384313"/>
            <a:ext cx="10116439" cy="2561328"/>
            <a:chOff x="0" y="0"/>
            <a:chExt cx="2742441" cy="694344"/>
          </a:xfrm>
        </p:grpSpPr>
        <p:sp>
          <p:nvSpPr>
            <p:cNvPr id="42" name="Freeform 42"/>
            <p:cNvSpPr>
              <a:spLocks noGrp="1" noRot="1" noMove="1" noResize="1" noEditPoints="1" noAdjustHandles="1" noChangeArrowheads="1" noChangeShapeType="1"/>
            </p:cNvSpPr>
            <p:nvPr/>
          </p:nvSpPr>
          <p:spPr>
            <a:xfrm>
              <a:off x="0" y="0"/>
              <a:ext cx="2742441" cy="694344"/>
            </a:xfrm>
            <a:custGeom>
              <a:avLst/>
              <a:gdLst/>
              <a:ahLst/>
              <a:cxnLst/>
              <a:rect l="l" t="t" r="r" b="b"/>
              <a:pathLst>
                <a:path w="2742441" h="694344">
                  <a:moveTo>
                    <a:pt x="0" y="0"/>
                  </a:moveTo>
                  <a:lnTo>
                    <a:pt x="2742441" y="0"/>
                  </a:lnTo>
                  <a:lnTo>
                    <a:pt x="2742441" y="694344"/>
                  </a:lnTo>
                  <a:lnTo>
                    <a:pt x="0" y="694344"/>
                  </a:lnTo>
                  <a:close/>
                </a:path>
              </a:pathLst>
            </a:custGeom>
            <a:solidFill>
              <a:srgbClr val="B3D9ED"/>
            </a:solidFill>
          </p:spPr>
          <p:txBody>
            <a:bodyPr/>
            <a:lstStyle/>
            <a:p>
              <a:endParaRPr lang="en-US">
                <a:latin typeface="Arial" panose="020B0604020202020204" pitchFamily="34" charset="0"/>
                <a:cs typeface="Arial" panose="020B0604020202020204" pitchFamily="34" charset="0"/>
              </a:endParaRPr>
            </a:p>
          </p:txBody>
        </p:sp>
      </p:grpSp>
      <p:sp>
        <p:nvSpPr>
          <p:cNvPr id="43" name="Freeform 43"/>
          <p:cNvSpPr>
            <a:spLocks noGrp="1" noRot="1" noMove="1" noResize="1" noEditPoints="1" noAdjustHandles="1" noChangeArrowheads="1" noChangeShapeType="1"/>
          </p:cNvSpPr>
          <p:nvPr/>
        </p:nvSpPr>
        <p:spPr>
          <a:xfrm>
            <a:off x="1397766" y="7489928"/>
            <a:ext cx="1344356" cy="1051959"/>
          </a:xfrm>
          <a:custGeom>
            <a:avLst/>
            <a:gdLst/>
            <a:ahLst/>
            <a:cxnLst/>
            <a:rect l="l" t="t" r="r" b="b"/>
            <a:pathLst>
              <a:path w="1344356" h="1051959">
                <a:moveTo>
                  <a:pt x="0" y="0"/>
                </a:moveTo>
                <a:lnTo>
                  <a:pt x="1344356" y="0"/>
                </a:lnTo>
                <a:lnTo>
                  <a:pt x="1344356" y="1051958"/>
                </a:lnTo>
                <a:lnTo>
                  <a:pt x="0" y="1051958"/>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4" name="Group 44"/>
          <p:cNvGrpSpPr>
            <a:grpSpLocks noGrp="1" noUngrp="1" noRot="1" noMove="1" noResize="1"/>
          </p:cNvGrpSpPr>
          <p:nvPr/>
        </p:nvGrpSpPr>
        <p:grpSpPr>
          <a:xfrm>
            <a:off x="425188" y="5152604"/>
            <a:ext cx="831248" cy="831248"/>
            <a:chOff x="0" y="0"/>
            <a:chExt cx="1108330" cy="1108330"/>
          </a:xfrm>
        </p:grpSpPr>
        <p:grpSp>
          <p:nvGrpSpPr>
            <p:cNvPr id="45" name="Group 45"/>
            <p:cNvGrpSpPr>
              <a:grpSpLocks noGrp="1" noUngrp="1" noRot="1" noMove="1" noResize="1"/>
            </p:cNvGrpSpPr>
            <p:nvPr/>
          </p:nvGrpSpPr>
          <p:grpSpPr>
            <a:xfrm>
              <a:off x="0" y="0"/>
              <a:ext cx="1108330" cy="1108330"/>
              <a:chOff x="0" y="0"/>
              <a:chExt cx="6350000" cy="6350000"/>
            </a:xfrm>
          </p:grpSpPr>
          <p:sp>
            <p:nvSpPr>
              <p:cNvPr id="46" name="Freeform 46"/>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47" name="Freeform 47"/>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48" name="Group 48"/>
          <p:cNvGrpSpPr>
            <a:grpSpLocks noGrp="1" noUngrp="1" noRot="1" noMove="1" noResize="1"/>
          </p:cNvGrpSpPr>
          <p:nvPr/>
        </p:nvGrpSpPr>
        <p:grpSpPr>
          <a:xfrm>
            <a:off x="401117" y="7951369"/>
            <a:ext cx="831248" cy="831248"/>
            <a:chOff x="0" y="0"/>
            <a:chExt cx="1108330" cy="1108330"/>
          </a:xfrm>
        </p:grpSpPr>
        <p:grpSp>
          <p:nvGrpSpPr>
            <p:cNvPr id="49" name="Group 49"/>
            <p:cNvGrpSpPr>
              <a:grpSpLocks noGrp="1" noUngrp="1" noRot="1" noMove="1" noResize="1"/>
            </p:cNvGrpSpPr>
            <p:nvPr/>
          </p:nvGrpSpPr>
          <p:grpSpPr>
            <a:xfrm>
              <a:off x="0" y="0"/>
              <a:ext cx="1108330" cy="1108330"/>
              <a:chOff x="0" y="0"/>
              <a:chExt cx="6350000" cy="6350000"/>
            </a:xfrm>
          </p:grpSpPr>
          <p:sp>
            <p:nvSpPr>
              <p:cNvPr id="50" name="Freeform 50"/>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51" name="Freeform 51"/>
            <p:cNvSpPr>
              <a:spLocks noGrp="1" noRot="1" noMove="1" noResize="1" noEditPoints="1" noAdjustHandles="1" noChangeArrowheads="1" noChangeShapeType="1"/>
            </p:cNvSpPr>
            <p:nvPr/>
          </p:nvSpPr>
          <p:spPr>
            <a:xfrm>
              <a:off x="280508" y="259884"/>
              <a:ext cx="539270" cy="588562"/>
            </a:xfrm>
            <a:custGeom>
              <a:avLst/>
              <a:gdLst/>
              <a:ahLst/>
              <a:cxnLst/>
              <a:rect l="l" t="t" r="r" b="b"/>
              <a:pathLst>
                <a:path w="539270" h="588562">
                  <a:moveTo>
                    <a:pt x="0" y="0"/>
                  </a:moveTo>
                  <a:lnTo>
                    <a:pt x="539270" y="0"/>
                  </a:lnTo>
                  <a:lnTo>
                    <a:pt x="539270" y="588562"/>
                  </a:lnTo>
                  <a:lnTo>
                    <a:pt x="0" y="5885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2" name="Freeform 52"/>
          <p:cNvSpPr>
            <a:spLocks noGrp="1" noRot="1" noMove="1" noResize="1" noEditPoints="1" noAdjustHandles="1" noChangeArrowheads="1" noChangeShapeType="1"/>
          </p:cNvSpPr>
          <p:nvPr/>
        </p:nvSpPr>
        <p:spPr>
          <a:xfrm>
            <a:off x="1311399" y="2050341"/>
            <a:ext cx="1344356" cy="1051959"/>
          </a:xfrm>
          <a:custGeom>
            <a:avLst/>
            <a:gdLst/>
            <a:ahLst/>
            <a:cxnLst/>
            <a:rect l="l" t="t" r="r" b="b"/>
            <a:pathLst>
              <a:path w="1344356" h="1051959">
                <a:moveTo>
                  <a:pt x="0" y="0"/>
                </a:moveTo>
                <a:lnTo>
                  <a:pt x="1344357" y="0"/>
                </a:lnTo>
                <a:lnTo>
                  <a:pt x="1344357" y="1051959"/>
                </a:lnTo>
                <a:lnTo>
                  <a:pt x="0" y="1051959"/>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3" name="Group 53"/>
          <p:cNvGrpSpPr>
            <a:grpSpLocks noGrp="1" noUngrp="1" noRot="1" noMove="1" noResize="1"/>
          </p:cNvGrpSpPr>
          <p:nvPr/>
        </p:nvGrpSpPr>
        <p:grpSpPr>
          <a:xfrm>
            <a:off x="884047" y="4107371"/>
            <a:ext cx="2236915" cy="315157"/>
            <a:chOff x="0" y="0"/>
            <a:chExt cx="2982553" cy="420210"/>
          </a:xfrm>
        </p:grpSpPr>
        <p:sp>
          <p:nvSpPr>
            <p:cNvPr id="54" name="Freeform 54"/>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5" name="Freeform 55"/>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6" name="Freeform 56"/>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7" name="Freeform 57"/>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8" name="Freeform 58"/>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59" name="Group 59"/>
          <p:cNvGrpSpPr>
            <a:grpSpLocks noGrp="1" noUngrp="1" noRot="1" noMove="1" noResize="1"/>
          </p:cNvGrpSpPr>
          <p:nvPr/>
        </p:nvGrpSpPr>
        <p:grpSpPr>
          <a:xfrm>
            <a:off x="884047" y="6893829"/>
            <a:ext cx="2236915" cy="315157"/>
            <a:chOff x="0" y="0"/>
            <a:chExt cx="2982553" cy="420210"/>
          </a:xfrm>
        </p:grpSpPr>
        <p:sp>
          <p:nvSpPr>
            <p:cNvPr id="60" name="Freeform 60"/>
            <p:cNvSpPr>
              <a:spLocks noGrp="1" noRot="1" noMove="1" noResize="1" noEditPoints="1" noAdjustHandles="1" noChangeArrowheads="1" noChangeShapeType="1"/>
            </p:cNvSpPr>
            <p:nvPr/>
          </p:nvSpPr>
          <p:spPr>
            <a:xfrm>
              <a:off x="0"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1" name="Freeform 61"/>
            <p:cNvSpPr>
              <a:spLocks noGrp="1" noRot="1" noMove="1" noResize="1" noEditPoints="1" noAdjustHandles="1" noChangeArrowheads="1" noChangeShapeType="1"/>
            </p:cNvSpPr>
            <p:nvPr/>
          </p:nvSpPr>
          <p:spPr>
            <a:xfrm>
              <a:off x="651015"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2" name="Freeform 62"/>
            <p:cNvSpPr>
              <a:spLocks noGrp="1" noRot="1" noMove="1" noResize="1" noEditPoints="1" noAdjustHandles="1" noChangeArrowheads="1" noChangeShapeType="1"/>
            </p:cNvSpPr>
            <p:nvPr/>
          </p:nvSpPr>
          <p:spPr>
            <a:xfrm>
              <a:off x="1333247" y="0"/>
              <a:ext cx="440587" cy="420210"/>
            </a:xfrm>
            <a:custGeom>
              <a:avLst/>
              <a:gdLst/>
              <a:ahLst/>
              <a:cxnLst/>
              <a:rect l="l" t="t" r="r" b="b"/>
              <a:pathLst>
                <a:path w="440587" h="420210">
                  <a:moveTo>
                    <a:pt x="0" y="0"/>
                  </a:moveTo>
                  <a:lnTo>
                    <a:pt x="440586" y="0"/>
                  </a:lnTo>
                  <a:lnTo>
                    <a:pt x="440586"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3" name="Freeform 63"/>
            <p:cNvSpPr>
              <a:spLocks noGrp="1" noRot="1" noMove="1" noResize="1" noEditPoints="1" noAdjustHandles="1" noChangeArrowheads="1" noChangeShapeType="1"/>
            </p:cNvSpPr>
            <p:nvPr/>
          </p:nvSpPr>
          <p:spPr>
            <a:xfrm>
              <a:off x="189743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4" name="Freeform 64"/>
            <p:cNvSpPr>
              <a:spLocks noGrp="1" noRot="1" noMove="1" noResize="1" noEditPoints="1" noAdjustHandles="1" noChangeArrowheads="1" noChangeShapeType="1"/>
            </p:cNvSpPr>
            <p:nvPr/>
          </p:nvSpPr>
          <p:spPr>
            <a:xfrm>
              <a:off x="2541966" y="0"/>
              <a:ext cx="440587" cy="420210"/>
            </a:xfrm>
            <a:custGeom>
              <a:avLst/>
              <a:gdLst/>
              <a:ahLst/>
              <a:cxnLst/>
              <a:rect l="l" t="t" r="r" b="b"/>
              <a:pathLst>
                <a:path w="440587" h="420210">
                  <a:moveTo>
                    <a:pt x="0" y="0"/>
                  </a:moveTo>
                  <a:lnTo>
                    <a:pt x="440587" y="0"/>
                  </a:lnTo>
                  <a:lnTo>
                    <a:pt x="440587" y="420210"/>
                  </a:lnTo>
                  <a:lnTo>
                    <a:pt x="0" y="420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5" name="TextBox 65"/>
          <p:cNvSpPr txBox="1">
            <a:spLocks noGrp="1" noRot="1" noMove="1" noResize="1" noEditPoints="1" noAdjustHandles="1" noChangeArrowheads="1" noChangeShapeType="1"/>
          </p:cNvSpPr>
          <p:nvPr/>
        </p:nvSpPr>
        <p:spPr>
          <a:xfrm>
            <a:off x="884047" y="519927"/>
            <a:ext cx="9826015" cy="474489"/>
          </a:xfrm>
          <a:prstGeom prst="rect">
            <a:avLst/>
          </a:prstGeom>
        </p:spPr>
        <p:txBody>
          <a:bodyPr lIns="0" tIns="0" rIns="0" bIns="0" rtlCol="0" anchor="t">
            <a:spAutoFit/>
          </a:bodyPr>
          <a:lstStyle/>
          <a:p>
            <a:pPr algn="l">
              <a:lnSpc>
                <a:spcPts val="3665"/>
              </a:lnSpc>
            </a:pPr>
            <a:r>
              <a:rPr lang="en-US" sz="3332" b="1" dirty="0">
                <a:solidFill>
                  <a:srgbClr val="FFFFFF"/>
                </a:solidFill>
                <a:latin typeface="Arial" panose="020B0604020202020204" pitchFamily="34" charset="0"/>
                <a:ea typeface="Arial Bold"/>
                <a:cs typeface="Arial" panose="020B0604020202020204" pitchFamily="34" charset="0"/>
                <a:sym typeface="Arial Bold"/>
              </a:rPr>
              <a:t>WHAT ARE OUR CLIENTS SAYING ABOUT US?</a:t>
            </a:r>
          </a:p>
        </p:txBody>
      </p:sp>
      <p:sp>
        <p:nvSpPr>
          <p:cNvPr id="66" name="TextBox 66"/>
          <p:cNvSpPr txBox="1">
            <a:spLocks noGrp="1" noRot="1" noMove="1" noResize="1" noEditPoints="1" noAdjustHandles="1" noChangeArrowheads="1" noChangeShapeType="1"/>
          </p:cNvSpPr>
          <p:nvPr/>
        </p:nvSpPr>
        <p:spPr>
          <a:xfrm>
            <a:off x="1444639" y="3042736"/>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Indirect Senior Tax Manager</a:t>
            </a:r>
          </a:p>
        </p:txBody>
      </p:sp>
      <p:sp>
        <p:nvSpPr>
          <p:cNvPr id="67" name="TextBox 67"/>
          <p:cNvSpPr txBox="1">
            <a:spLocks noGrp="1" noRot="1" noMove="1" noResize="1" noEditPoints="1" noAdjustHandles="1" noChangeArrowheads="1" noChangeShapeType="1"/>
          </p:cNvSpPr>
          <p:nvPr/>
        </p:nvSpPr>
        <p:spPr>
          <a:xfrm>
            <a:off x="1453824" y="3338477"/>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Fortune 500 Company</a:t>
            </a:r>
          </a:p>
        </p:txBody>
      </p:sp>
      <p:sp>
        <p:nvSpPr>
          <p:cNvPr id="68" name="TextBox 68"/>
          <p:cNvSpPr txBox="1">
            <a:spLocks noGrp="1" noRot="1" noMove="1" noResize="1" noEditPoints="1" noAdjustHandles="1" noChangeArrowheads="1" noChangeShapeType="1"/>
          </p:cNvSpPr>
          <p:nvPr/>
        </p:nvSpPr>
        <p:spPr>
          <a:xfrm>
            <a:off x="1382706" y="4734833"/>
            <a:ext cx="8965308" cy="1084015"/>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We engaged the CKH team to assist us with an extremely complex accounting project. They overcame innumerable obstacles and hardships to make it happen. You are accounting warriors.</a:t>
            </a:r>
          </a:p>
        </p:txBody>
      </p:sp>
      <p:sp>
        <p:nvSpPr>
          <p:cNvPr id="69" name="TextBox 69"/>
          <p:cNvSpPr txBox="1">
            <a:spLocks noGrp="1" noRot="1" noMove="1" noResize="1" noEditPoints="1" noAdjustHandles="1" noChangeArrowheads="1" noChangeShapeType="1"/>
          </p:cNvSpPr>
          <p:nvPr/>
        </p:nvSpPr>
        <p:spPr>
          <a:xfrm>
            <a:off x="1356140" y="5869552"/>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Group Global Controller</a:t>
            </a:r>
          </a:p>
        </p:txBody>
      </p:sp>
      <p:sp>
        <p:nvSpPr>
          <p:cNvPr id="70" name="TextBox 70"/>
          <p:cNvSpPr txBox="1">
            <a:spLocks noGrp="1" noRot="1" noMove="1" noResize="1" noEditPoints="1" noAdjustHandles="1" noChangeArrowheads="1" noChangeShapeType="1"/>
          </p:cNvSpPr>
          <p:nvPr/>
        </p:nvSpPr>
        <p:spPr>
          <a:xfrm>
            <a:off x="1382706" y="6184343"/>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Major Global FMCG Corporation</a:t>
            </a:r>
          </a:p>
        </p:txBody>
      </p:sp>
      <p:sp>
        <p:nvSpPr>
          <p:cNvPr id="71" name="TextBox 71"/>
          <p:cNvSpPr txBox="1">
            <a:spLocks noGrp="1" noRot="1" noMove="1" noResize="1" noEditPoints="1" noAdjustHandles="1" noChangeArrowheads="1" noChangeShapeType="1"/>
          </p:cNvSpPr>
          <p:nvPr/>
        </p:nvSpPr>
        <p:spPr>
          <a:xfrm>
            <a:off x="1311645" y="7489088"/>
            <a:ext cx="9210553" cy="1455911"/>
          </a:xfrm>
          <a:prstGeom prst="rect">
            <a:avLst/>
          </a:prstGeom>
        </p:spPr>
        <p:txBody>
          <a:bodyPr lIns="0" tIns="0" rIns="0" bIns="0" rtlCol="0" anchor="t">
            <a:spAutoFit/>
          </a:bodyPr>
          <a:lstStyle/>
          <a:p>
            <a:pPr algn="l">
              <a:lnSpc>
                <a:spcPts val="2940"/>
              </a:lnSpc>
            </a:pPr>
            <a:r>
              <a:rPr lang="en-US" sz="2100">
                <a:solidFill>
                  <a:srgbClr val="545454"/>
                </a:solidFill>
                <a:latin typeface="Arial" panose="020B0604020202020204" pitchFamily="34" charset="0"/>
                <a:ea typeface="Arial"/>
                <a:cs typeface="Arial" panose="020B0604020202020204" pitchFamily="34" charset="0"/>
                <a:sym typeface="Arial"/>
              </a:rPr>
              <a:t>The CKH audit team had an in-depth knowledge and the capability in delivering the audits in extremely tight schedules, without compromising quality. They provided in-depth knowledge and a focused approach to provide the right solutions to complicated accounting issues.</a:t>
            </a:r>
          </a:p>
        </p:txBody>
      </p:sp>
      <p:sp>
        <p:nvSpPr>
          <p:cNvPr id="72" name="TextBox 72"/>
          <p:cNvSpPr txBox="1">
            <a:spLocks noGrp="1" noRot="1" noMove="1" noResize="1" noEditPoints="1" noAdjustHandles="1" noChangeArrowheads="1" noChangeShapeType="1"/>
          </p:cNvSpPr>
          <p:nvPr/>
        </p:nvSpPr>
        <p:spPr>
          <a:xfrm>
            <a:off x="1313594" y="9022074"/>
            <a:ext cx="8352544" cy="361830"/>
          </a:xfrm>
          <a:prstGeom prst="rect">
            <a:avLst/>
          </a:prstGeom>
        </p:spPr>
        <p:txBody>
          <a:bodyPr lIns="0" tIns="0" rIns="0" bIns="0" rtlCol="0" anchor="t">
            <a:spAutoFit/>
          </a:bodyPr>
          <a:lstStyle/>
          <a:p>
            <a:pPr algn="l">
              <a:lnSpc>
                <a:spcPts val="3054"/>
              </a:lnSpc>
            </a:pPr>
            <a:r>
              <a:rPr lang="en-US" sz="2181">
                <a:solidFill>
                  <a:srgbClr val="000000"/>
                </a:solidFill>
                <a:latin typeface="Arial" panose="020B0604020202020204" pitchFamily="34" charset="0"/>
                <a:ea typeface="Arial Bold"/>
                <a:cs typeface="Arial" panose="020B0604020202020204" pitchFamily="34" charset="0"/>
                <a:sym typeface="Arial Bold"/>
              </a:rPr>
              <a:t>Controller Major Markets</a:t>
            </a:r>
          </a:p>
        </p:txBody>
      </p:sp>
      <p:sp>
        <p:nvSpPr>
          <p:cNvPr id="73" name="TextBox 73"/>
          <p:cNvSpPr txBox="1">
            <a:spLocks noGrp="1" noRot="1" noMove="1" noResize="1" noEditPoints="1" noAdjustHandles="1" noChangeArrowheads="1" noChangeShapeType="1"/>
          </p:cNvSpPr>
          <p:nvPr/>
        </p:nvSpPr>
        <p:spPr>
          <a:xfrm>
            <a:off x="1322779" y="9357180"/>
            <a:ext cx="8352544" cy="361830"/>
          </a:xfrm>
          <a:prstGeom prst="rect">
            <a:avLst/>
          </a:prstGeom>
        </p:spPr>
        <p:txBody>
          <a:bodyPr lIns="0" tIns="0" rIns="0" bIns="0" rtlCol="0" anchor="t">
            <a:spAutoFit/>
          </a:bodyPr>
          <a:lstStyle/>
          <a:p>
            <a:pPr algn="l">
              <a:lnSpc>
                <a:spcPts val="3054"/>
              </a:lnSpc>
            </a:pPr>
            <a:r>
              <a:rPr lang="en-US" sz="2181">
                <a:solidFill>
                  <a:srgbClr val="545454"/>
                </a:solidFill>
                <a:latin typeface="Arial" panose="020B0604020202020204" pitchFamily="34" charset="0"/>
                <a:ea typeface="Arial"/>
                <a:cs typeface="Arial" panose="020B0604020202020204" pitchFamily="34" charset="0"/>
                <a:sym typeface="Arial"/>
              </a:rPr>
              <a:t>International IT Solutions Corporation</a:t>
            </a:r>
          </a:p>
        </p:txBody>
      </p:sp>
      <p:sp>
        <p:nvSpPr>
          <p:cNvPr id="74" name="Freeform 74"/>
          <p:cNvSpPr>
            <a:spLocks noGrp="1" noRot="1" noMove="1" noResize="1" noEditPoints="1" noAdjustHandles="1" noChangeArrowheads="1" noChangeShapeType="1"/>
          </p:cNvSpPr>
          <p:nvPr/>
        </p:nvSpPr>
        <p:spPr>
          <a:xfrm>
            <a:off x="15051116" y="3843084"/>
            <a:ext cx="2343338" cy="1158887"/>
          </a:xfrm>
          <a:custGeom>
            <a:avLst/>
            <a:gdLst/>
            <a:ahLst/>
            <a:cxnLst/>
            <a:rect l="l" t="t" r="r" b="b"/>
            <a:pathLst>
              <a:path w="2512155" h="1242375">
                <a:moveTo>
                  <a:pt x="0" y="0"/>
                </a:moveTo>
                <a:lnTo>
                  <a:pt x="2512155" y="0"/>
                </a:lnTo>
                <a:lnTo>
                  <a:pt x="2512155" y="1242374"/>
                </a:lnTo>
                <a:lnTo>
                  <a:pt x="0" y="1242374"/>
                </a:lnTo>
                <a:lnTo>
                  <a:pt x="0" y="0"/>
                </a:lnTo>
                <a:close/>
              </a:path>
            </a:pathLst>
          </a:custGeom>
          <a:blipFill>
            <a:blip r:embed="rId15"/>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32A97667826D43B70A1B00117AC2BD" ma:contentTypeVersion="11" ma:contentTypeDescription="Create a new document." ma:contentTypeScope="" ma:versionID="397e1404fb01c1f4736b5951e18f8332">
  <xsd:schema xmlns:xsd="http://www.w3.org/2001/XMLSchema" xmlns:xs="http://www.w3.org/2001/XMLSchema" xmlns:p="http://schemas.microsoft.com/office/2006/metadata/properties" xmlns:ns2="320f4121-0bc5-4f91-a34e-8f03011cbb25" xmlns:ns3="fc125c55-09b4-498f-b8a6-f436f9f13ef5" targetNamespace="http://schemas.microsoft.com/office/2006/metadata/properties" ma:root="true" ma:fieldsID="d34d1f6be211021bad2c7ccc214746e8" ns2:_="" ns3:_="">
    <xsd:import namespace="320f4121-0bc5-4f91-a34e-8f03011cbb25"/>
    <xsd:import namespace="fc125c55-09b4-498f-b8a6-f436f9f13e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0f4121-0bc5-4f91-a34e-8f03011cb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b4bea7-1405-4452-bc08-1262fcfc52d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125c55-09b4-498f-b8a6-f436f9f13e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d68b800-1b55-4ba2-87ae-69cee2eb01bf}" ma:internalName="TaxCatchAll" ma:showField="CatchAllData" ma:web="fc125c55-09b4-498f-b8a6-f436f9f13e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125c55-09b4-498f-b8a6-f436f9f13ef5" xsi:nil="true"/>
    <lcf76f155ced4ddcb4097134ff3c332f xmlns="320f4121-0bc5-4f91-a34e-8f03011cbb2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703B09-2275-4A04-92CB-F201B0C15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0f4121-0bc5-4f91-a34e-8f03011cbb25"/>
    <ds:schemaRef ds:uri="fc125c55-09b4-498f-b8a6-f436f9f13e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9C5854-4DE8-4CAE-A736-BEFCDEDFEB7F}">
  <ds:schemaRefs>
    <ds:schemaRef ds:uri="http://schemas.microsoft.com/office/infopath/2007/PartnerControls"/>
    <ds:schemaRef ds:uri="http://purl.org/dc/elements/1.1/"/>
    <ds:schemaRef ds:uri="http://www.w3.org/XML/1998/namespace"/>
    <ds:schemaRef ds:uri="http://schemas.microsoft.com/office/2006/documentManagement/types"/>
    <ds:schemaRef ds:uri="fc125c55-09b4-498f-b8a6-f436f9f13ef5"/>
    <ds:schemaRef ds:uri="http://purl.org/dc/dcmitype/"/>
    <ds:schemaRef ds:uri="http://purl.org/dc/terms/"/>
    <ds:schemaRef ds:uri="http://schemas.openxmlformats.org/package/2006/metadata/core-properties"/>
    <ds:schemaRef ds:uri="320f4121-0bc5-4f91-a34e-8f03011cbb25"/>
    <ds:schemaRef ds:uri="http://schemas.microsoft.com/office/2006/metadata/properties"/>
  </ds:schemaRefs>
</ds:datastoreItem>
</file>

<file path=customXml/itemProps3.xml><?xml version="1.0" encoding="utf-8"?>
<ds:datastoreItem xmlns:ds="http://schemas.openxmlformats.org/officeDocument/2006/customXml" ds:itemID="{AFB32E0E-81E8-476F-876B-1732AAC942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1594</TotalTime>
  <Words>881</Words>
  <Application>Microsoft Macintosh PowerPoint</Application>
  <PresentationFormat>Custom</PresentationFormat>
  <Paragraphs>130</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 Bold</vt:lpstr>
      <vt:lpstr>Cooper Hewitt</vt: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Payroll General Overview Template</dc:title>
  <cp:lastModifiedBy>Storm HAAS</cp:lastModifiedBy>
  <cp:revision>8</cp:revision>
  <dcterms:created xsi:type="dcterms:W3CDTF">2006-08-16T00:00:00Z</dcterms:created>
  <dcterms:modified xsi:type="dcterms:W3CDTF">2025-07-17T20:06:26Z</dcterms:modified>
  <dc:identifier>DAGOmWH-npI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0x010100DF32A97667826D43B70A1B00117AC2BD</vt:lpwstr>
  </property>
</Properties>
</file>